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思源黑体-粗体" panose="020B0400000000000000" pitchFamily="34" charset="-128"/>
      <p:regular r:id="rId31"/>
    </p:embeddedFont>
    <p:embeddedFont>
      <p:font typeface="思源黑体-粗体 Bold" panose="020B0800000000000000" pitchFamily="34" charset="-128"/>
      <p:regular r:id="rId32"/>
      <p:bold r:id="rId33"/>
    </p:embeddedFont>
    <p:embeddedFont>
      <p:font typeface="思源黑体-超粗体" panose="020B0A00000000000000" pitchFamily="34" charset="-128"/>
      <p:regular r:id="rId34"/>
      <p:bold r:id="rId35"/>
    </p:embeddedFont>
    <p:embeddedFont>
      <p:font typeface="Calibri" panose="020F050202020403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94640" autoAdjust="0"/>
  </p:normalViewPr>
  <p:slideViewPr>
    <p:cSldViewPr>
      <p:cViewPr varScale="1">
        <p:scale>
          <a:sx n="77" d="100"/>
          <a:sy n="77" d="100"/>
        </p:scale>
        <p:origin x="68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8.svg"/><Relationship Id="rId7" Type="http://schemas.openxmlformats.org/officeDocument/2006/relationships/image" Target="../media/image28.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8.svg"/><Relationship Id="rId7" Type="http://schemas.openxmlformats.org/officeDocument/2006/relationships/image" Target="../media/image31.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6.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8.svg"/><Relationship Id="rId7" Type="http://schemas.openxmlformats.org/officeDocument/2006/relationships/image" Target="../media/image3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26.jpeg"/><Relationship Id="rId4" Type="http://schemas.openxmlformats.org/officeDocument/2006/relationships/image" Target="../media/image3.png"/><Relationship Id="rId9"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8.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26.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0.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26.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26.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26.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26.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26.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01500" y="0"/>
            <a:ext cx="6286500" cy="4114800"/>
          </a:xfrm>
          <a:prstGeom prst="rect">
            <a:avLst/>
          </a:prstGeom>
        </p:spPr>
      </p:pic>
      <p:grpSp>
        <p:nvGrpSpPr>
          <p:cNvPr id="3" name="Group 3"/>
          <p:cNvGrpSpPr/>
          <p:nvPr/>
        </p:nvGrpSpPr>
        <p:grpSpPr>
          <a:xfrm>
            <a:off x="8664886" y="6128223"/>
            <a:ext cx="5622562" cy="640855"/>
            <a:chOff x="0" y="0"/>
            <a:chExt cx="7496749" cy="854473"/>
          </a:xfrm>
        </p:grpSpPr>
        <p:grpSp>
          <p:nvGrpSpPr>
            <p:cNvPr id="4" name="Group 4"/>
            <p:cNvGrpSpPr/>
            <p:nvPr/>
          </p:nvGrpSpPr>
          <p:grpSpPr>
            <a:xfrm>
              <a:off x="0" y="0"/>
              <a:ext cx="7496749" cy="854473"/>
              <a:chOff x="0" y="0"/>
              <a:chExt cx="1265168" cy="144203"/>
            </a:xfrm>
          </p:grpSpPr>
          <p:sp>
            <p:nvSpPr>
              <p:cNvPr id="5" name="Freeform 5"/>
              <p:cNvSpPr/>
              <p:nvPr/>
            </p:nvSpPr>
            <p:spPr>
              <a:xfrm>
                <a:off x="0" y="0"/>
                <a:ext cx="1265168" cy="144203"/>
              </a:xfrm>
              <a:custGeom>
                <a:avLst/>
                <a:gdLst/>
                <a:ahLst/>
                <a:cxnLst/>
                <a:rect l="l" t="t" r="r" b="b"/>
                <a:pathLst>
                  <a:path w="1265168" h="144203">
                    <a:moveTo>
                      <a:pt x="0" y="0"/>
                    </a:moveTo>
                    <a:lnTo>
                      <a:pt x="1265168" y="0"/>
                    </a:lnTo>
                    <a:lnTo>
                      <a:pt x="1265168" y="144203"/>
                    </a:lnTo>
                    <a:lnTo>
                      <a:pt x="0" y="144203"/>
                    </a:lnTo>
                    <a:close/>
                  </a:path>
                </a:pathLst>
              </a:custGeom>
              <a:solidFill>
                <a:srgbClr val="004AAD"/>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960"/>
                  </a:lnSpc>
                </a:pPr>
                <a:endParaRPr/>
              </a:p>
            </p:txBody>
          </p:sp>
        </p:grpSp>
        <p:sp>
          <p:nvSpPr>
            <p:cNvPr id="7" name="TextBox 7"/>
            <p:cNvSpPr txBox="1"/>
            <p:nvPr/>
          </p:nvSpPr>
          <p:spPr>
            <a:xfrm>
              <a:off x="303658" y="83511"/>
              <a:ext cx="7120814" cy="626405"/>
            </a:xfrm>
            <a:prstGeom prst="rect">
              <a:avLst/>
            </a:prstGeom>
          </p:spPr>
          <p:txBody>
            <a:bodyPr lIns="0" tIns="0" rIns="0" bIns="0" rtlCol="0" anchor="t">
              <a:spAutoFit/>
            </a:bodyPr>
            <a:lstStyle/>
            <a:p>
              <a:pPr>
                <a:lnSpc>
                  <a:spcPts val="3979"/>
                </a:lnSpc>
              </a:pPr>
              <a:r>
                <a:rPr lang="en-US" sz="2842">
                  <a:solidFill>
                    <a:srgbClr val="FFFFFF"/>
                  </a:solidFill>
                  <a:latin typeface="思源黑体-粗体 Bold"/>
                </a:rPr>
                <a:t>FANYE SUN：002763553</a:t>
              </a:r>
            </a:p>
          </p:txBody>
        </p:sp>
      </p:grpSp>
      <p:sp>
        <p:nvSpPr>
          <p:cNvPr id="8" name="AutoShape 8"/>
          <p:cNvSpPr/>
          <p:nvPr/>
        </p:nvSpPr>
        <p:spPr>
          <a:xfrm>
            <a:off x="1273486" y="5429508"/>
            <a:ext cx="13543913" cy="0"/>
          </a:xfrm>
          <a:prstGeom prst="line">
            <a:avLst/>
          </a:prstGeom>
          <a:ln w="47625" cap="flat">
            <a:solidFill>
              <a:srgbClr val="004AAD"/>
            </a:solidFill>
            <a:prstDash val="solid"/>
            <a:headEnd type="none" w="sm" len="sm"/>
            <a:tailEnd type="none" w="sm" len="sm"/>
          </a:ln>
        </p:spPr>
      </p:sp>
      <p:pic>
        <p:nvPicPr>
          <p:cNvPr id="9" name="Picture 9"/>
          <p:cNvPicPr>
            <a:picLocks noChangeAspect="1"/>
          </p:cNvPicPr>
          <p:nvPr/>
        </p:nvPicPr>
        <p:blipFill>
          <a:blip r:embed="rId4"/>
          <a:srcRect/>
          <a:stretch>
            <a:fillRect/>
          </a:stretch>
        </p:blipFill>
        <p:spPr>
          <a:xfrm>
            <a:off x="774249" y="500734"/>
            <a:ext cx="1560568" cy="1556666"/>
          </a:xfrm>
          <a:prstGeom prst="rect">
            <a:avLst/>
          </a:prstGeom>
        </p:spPr>
      </p:pic>
      <p:sp>
        <p:nvSpPr>
          <p:cNvPr id="10" name="TextBox 10"/>
          <p:cNvSpPr txBox="1"/>
          <p:nvPr/>
        </p:nvSpPr>
        <p:spPr>
          <a:xfrm>
            <a:off x="1273486" y="3332727"/>
            <a:ext cx="15505053" cy="1748565"/>
          </a:xfrm>
          <a:prstGeom prst="rect">
            <a:avLst/>
          </a:prstGeom>
        </p:spPr>
        <p:txBody>
          <a:bodyPr lIns="0" tIns="0" rIns="0" bIns="0" rtlCol="0" anchor="t">
            <a:spAutoFit/>
          </a:bodyPr>
          <a:lstStyle/>
          <a:p>
            <a:pPr>
              <a:lnSpc>
                <a:spcPts val="14029"/>
              </a:lnSpc>
            </a:pPr>
            <a:r>
              <a:rPr lang="en-US" sz="10960" spc="-65">
                <a:solidFill>
                  <a:srgbClr val="004AAD"/>
                </a:solidFill>
                <a:latin typeface="思源黑体-超粗体"/>
              </a:rPr>
              <a:t>Happy Paw Rescue</a:t>
            </a:r>
          </a:p>
        </p:txBody>
      </p:sp>
      <p:sp>
        <p:nvSpPr>
          <p:cNvPr id="11" name="TextBox 11"/>
          <p:cNvSpPr txBox="1"/>
          <p:nvPr/>
        </p:nvSpPr>
        <p:spPr>
          <a:xfrm>
            <a:off x="1305113" y="2841647"/>
            <a:ext cx="6866856" cy="462419"/>
          </a:xfrm>
          <a:prstGeom prst="rect">
            <a:avLst/>
          </a:prstGeom>
        </p:spPr>
        <p:txBody>
          <a:bodyPr lIns="0" tIns="0" rIns="0" bIns="0" rtlCol="0" anchor="t">
            <a:spAutoFit/>
          </a:bodyPr>
          <a:lstStyle/>
          <a:p>
            <a:pPr>
              <a:lnSpc>
                <a:spcPts val="3749"/>
              </a:lnSpc>
            </a:pPr>
            <a:r>
              <a:rPr lang="en-US" sz="3150">
                <a:solidFill>
                  <a:srgbClr val="004AAD"/>
                </a:solidFill>
                <a:latin typeface="思源黑体-粗体"/>
              </a:rPr>
              <a:t>INFO 6150 FINAL PROJECT</a:t>
            </a:r>
          </a:p>
        </p:txBody>
      </p:sp>
      <p:grpSp>
        <p:nvGrpSpPr>
          <p:cNvPr id="12" name="Group 12"/>
          <p:cNvGrpSpPr/>
          <p:nvPr/>
        </p:nvGrpSpPr>
        <p:grpSpPr>
          <a:xfrm>
            <a:off x="9194838" y="6848701"/>
            <a:ext cx="5622562" cy="640855"/>
            <a:chOff x="0" y="0"/>
            <a:chExt cx="7496749" cy="854473"/>
          </a:xfrm>
        </p:grpSpPr>
        <p:grpSp>
          <p:nvGrpSpPr>
            <p:cNvPr id="13" name="Group 13"/>
            <p:cNvGrpSpPr/>
            <p:nvPr/>
          </p:nvGrpSpPr>
          <p:grpSpPr>
            <a:xfrm>
              <a:off x="0" y="0"/>
              <a:ext cx="7496749" cy="854473"/>
              <a:chOff x="0" y="0"/>
              <a:chExt cx="1265168" cy="144203"/>
            </a:xfrm>
          </p:grpSpPr>
          <p:sp>
            <p:nvSpPr>
              <p:cNvPr id="14" name="Freeform 14"/>
              <p:cNvSpPr/>
              <p:nvPr/>
            </p:nvSpPr>
            <p:spPr>
              <a:xfrm>
                <a:off x="0" y="0"/>
                <a:ext cx="1265168" cy="144203"/>
              </a:xfrm>
              <a:custGeom>
                <a:avLst/>
                <a:gdLst/>
                <a:ahLst/>
                <a:cxnLst/>
                <a:rect l="l" t="t" r="r" b="b"/>
                <a:pathLst>
                  <a:path w="1265168" h="144203">
                    <a:moveTo>
                      <a:pt x="0" y="0"/>
                    </a:moveTo>
                    <a:lnTo>
                      <a:pt x="1265168" y="0"/>
                    </a:lnTo>
                    <a:lnTo>
                      <a:pt x="1265168" y="144203"/>
                    </a:lnTo>
                    <a:lnTo>
                      <a:pt x="0" y="144203"/>
                    </a:lnTo>
                    <a:close/>
                  </a:path>
                </a:pathLst>
              </a:custGeom>
              <a:solidFill>
                <a:srgbClr val="004AAD"/>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960"/>
                  </a:lnSpc>
                </a:pPr>
                <a:endParaRPr/>
              </a:p>
            </p:txBody>
          </p:sp>
        </p:grpSp>
        <p:sp>
          <p:nvSpPr>
            <p:cNvPr id="16" name="TextBox 16"/>
            <p:cNvSpPr txBox="1"/>
            <p:nvPr/>
          </p:nvSpPr>
          <p:spPr>
            <a:xfrm>
              <a:off x="303658" y="83511"/>
              <a:ext cx="7120814" cy="626405"/>
            </a:xfrm>
            <a:prstGeom prst="rect">
              <a:avLst/>
            </a:prstGeom>
          </p:spPr>
          <p:txBody>
            <a:bodyPr lIns="0" tIns="0" rIns="0" bIns="0" rtlCol="0" anchor="t">
              <a:spAutoFit/>
            </a:bodyPr>
            <a:lstStyle/>
            <a:p>
              <a:pPr>
                <a:lnSpc>
                  <a:spcPts val="3979"/>
                </a:lnSpc>
              </a:pPr>
              <a:r>
                <a:rPr lang="en-US" sz="2842">
                  <a:solidFill>
                    <a:srgbClr val="FFFFFF"/>
                  </a:solidFill>
                  <a:latin typeface="思源黑体-粗体 Bold"/>
                </a:rPr>
                <a:t>YIFEI CHEN：002749660</a:t>
              </a:r>
            </a:p>
          </p:txBody>
        </p:sp>
      </p:grpSp>
      <p:grpSp>
        <p:nvGrpSpPr>
          <p:cNvPr id="17" name="Group 17"/>
          <p:cNvGrpSpPr/>
          <p:nvPr/>
        </p:nvGrpSpPr>
        <p:grpSpPr>
          <a:xfrm>
            <a:off x="9712636" y="7569178"/>
            <a:ext cx="5622562" cy="640855"/>
            <a:chOff x="0" y="0"/>
            <a:chExt cx="7496749" cy="854473"/>
          </a:xfrm>
        </p:grpSpPr>
        <p:grpSp>
          <p:nvGrpSpPr>
            <p:cNvPr id="18" name="Group 18"/>
            <p:cNvGrpSpPr/>
            <p:nvPr/>
          </p:nvGrpSpPr>
          <p:grpSpPr>
            <a:xfrm>
              <a:off x="0" y="0"/>
              <a:ext cx="7496749" cy="854473"/>
              <a:chOff x="0" y="0"/>
              <a:chExt cx="1265168" cy="144203"/>
            </a:xfrm>
          </p:grpSpPr>
          <p:sp>
            <p:nvSpPr>
              <p:cNvPr id="19" name="Freeform 19"/>
              <p:cNvSpPr/>
              <p:nvPr/>
            </p:nvSpPr>
            <p:spPr>
              <a:xfrm>
                <a:off x="0" y="0"/>
                <a:ext cx="1265168" cy="144203"/>
              </a:xfrm>
              <a:custGeom>
                <a:avLst/>
                <a:gdLst/>
                <a:ahLst/>
                <a:cxnLst/>
                <a:rect l="l" t="t" r="r" b="b"/>
                <a:pathLst>
                  <a:path w="1265168" h="144203">
                    <a:moveTo>
                      <a:pt x="0" y="0"/>
                    </a:moveTo>
                    <a:lnTo>
                      <a:pt x="1265168" y="0"/>
                    </a:lnTo>
                    <a:lnTo>
                      <a:pt x="1265168" y="144203"/>
                    </a:lnTo>
                    <a:lnTo>
                      <a:pt x="0" y="144203"/>
                    </a:lnTo>
                    <a:close/>
                  </a:path>
                </a:pathLst>
              </a:custGeom>
              <a:solidFill>
                <a:srgbClr val="004AAD"/>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960"/>
                  </a:lnSpc>
                </a:pPr>
                <a:endParaRPr/>
              </a:p>
            </p:txBody>
          </p:sp>
        </p:grpSp>
        <p:sp>
          <p:nvSpPr>
            <p:cNvPr id="21" name="TextBox 21"/>
            <p:cNvSpPr txBox="1"/>
            <p:nvPr/>
          </p:nvSpPr>
          <p:spPr>
            <a:xfrm>
              <a:off x="303658" y="83511"/>
              <a:ext cx="7120814" cy="626405"/>
            </a:xfrm>
            <a:prstGeom prst="rect">
              <a:avLst/>
            </a:prstGeom>
          </p:spPr>
          <p:txBody>
            <a:bodyPr lIns="0" tIns="0" rIns="0" bIns="0" rtlCol="0" anchor="t">
              <a:spAutoFit/>
            </a:bodyPr>
            <a:lstStyle/>
            <a:p>
              <a:pPr>
                <a:lnSpc>
                  <a:spcPts val="3979"/>
                </a:lnSpc>
              </a:pPr>
              <a:r>
                <a:rPr lang="en-US" sz="2842">
                  <a:solidFill>
                    <a:srgbClr val="FFFFFF"/>
                  </a:solidFill>
                  <a:latin typeface="思源黑体-粗体 Bold"/>
                </a:rPr>
                <a:t>JIALE LYU：002722692</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202353" y="4508247"/>
            <a:ext cx="1111231" cy="0"/>
          </a:xfrm>
          <a:prstGeom prst="line">
            <a:avLst/>
          </a:prstGeom>
          <a:ln w="47625" cap="flat">
            <a:solidFill>
              <a:srgbClr val="004AAD"/>
            </a:solidFill>
            <a:prstDash val="solid"/>
            <a:headEnd type="none" w="sm" len="sm"/>
            <a:tailEnd type="none" w="sm" len="sm"/>
          </a:ln>
        </p:spPr>
      </p:sp>
      <p:sp>
        <p:nvSpPr>
          <p:cNvPr id="3" name="AutoShape 3"/>
          <p:cNvSpPr/>
          <p:nvPr/>
        </p:nvSpPr>
        <p:spPr>
          <a:xfrm>
            <a:off x="7249978" y="2442370"/>
            <a:ext cx="1063606" cy="0"/>
          </a:xfrm>
          <a:prstGeom prst="line">
            <a:avLst/>
          </a:prstGeom>
          <a:ln w="47625" cap="flat">
            <a:solidFill>
              <a:srgbClr val="004AAD"/>
            </a:solidFill>
            <a:prstDash val="solid"/>
            <a:headEnd type="none" w="sm" len="sm"/>
            <a:tailEnd type="none" w="sm" len="sm"/>
          </a:ln>
        </p:spPr>
      </p:sp>
      <p:sp>
        <p:nvSpPr>
          <p:cNvPr id="4" name="AutoShape 4"/>
          <p:cNvSpPr/>
          <p:nvPr/>
        </p:nvSpPr>
        <p:spPr>
          <a:xfrm>
            <a:off x="7258767" y="6600819"/>
            <a:ext cx="1063606" cy="0"/>
          </a:xfrm>
          <a:prstGeom prst="line">
            <a:avLst/>
          </a:prstGeom>
          <a:ln w="47625" cap="flat">
            <a:solidFill>
              <a:srgbClr val="004AAD"/>
            </a:solidFill>
            <a:prstDash val="solid"/>
            <a:headEnd type="none" w="sm" len="sm"/>
            <a:tailEnd type="none" w="sm" len="sm"/>
          </a:ln>
        </p:spPr>
      </p:sp>
      <p:sp>
        <p:nvSpPr>
          <p:cNvPr id="5" name="AutoShape 5"/>
          <p:cNvSpPr/>
          <p:nvPr/>
        </p:nvSpPr>
        <p:spPr>
          <a:xfrm rot="-5400000">
            <a:off x="4147272" y="5521264"/>
            <a:ext cx="6157788" cy="0"/>
          </a:xfrm>
          <a:prstGeom prst="line">
            <a:avLst/>
          </a:prstGeom>
          <a:ln w="47625" cap="flat">
            <a:solidFill>
              <a:srgbClr val="004AAD"/>
            </a:solidFill>
            <a:prstDash val="solid"/>
            <a:headEnd type="none" w="sm" len="sm"/>
            <a:tailEnd type="none" w="sm" len="sm"/>
          </a:ln>
        </p:spPr>
      </p:sp>
      <p:grpSp>
        <p:nvGrpSpPr>
          <p:cNvPr id="6" name="Group 6"/>
          <p:cNvGrpSpPr/>
          <p:nvPr/>
        </p:nvGrpSpPr>
        <p:grpSpPr>
          <a:xfrm>
            <a:off x="8313584" y="1831853"/>
            <a:ext cx="8158221" cy="1268659"/>
            <a:chOff x="0" y="0"/>
            <a:chExt cx="2148667" cy="334132"/>
          </a:xfrm>
        </p:grpSpPr>
        <p:sp>
          <p:nvSpPr>
            <p:cNvPr id="7" name="Freeform 7"/>
            <p:cNvSpPr/>
            <p:nvPr/>
          </p:nvSpPr>
          <p:spPr>
            <a:xfrm>
              <a:off x="0" y="0"/>
              <a:ext cx="2148667" cy="334132"/>
            </a:xfrm>
            <a:custGeom>
              <a:avLst/>
              <a:gdLst/>
              <a:ahLst/>
              <a:cxnLst/>
              <a:rect l="l" t="t" r="r" b="b"/>
              <a:pathLst>
                <a:path w="2148667" h="334132">
                  <a:moveTo>
                    <a:pt x="0" y="0"/>
                  </a:moveTo>
                  <a:lnTo>
                    <a:pt x="2148667" y="0"/>
                  </a:lnTo>
                  <a:lnTo>
                    <a:pt x="2148667" y="334132"/>
                  </a:lnTo>
                  <a:lnTo>
                    <a:pt x="0" y="334132"/>
                  </a:lnTo>
                  <a:close/>
                </a:path>
              </a:pathLst>
            </a:custGeom>
            <a:solidFill>
              <a:srgbClr val="004AAD"/>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313584" y="3897730"/>
            <a:ext cx="8158221" cy="1268659"/>
            <a:chOff x="0" y="0"/>
            <a:chExt cx="2148667" cy="334132"/>
          </a:xfrm>
        </p:grpSpPr>
        <p:sp>
          <p:nvSpPr>
            <p:cNvPr id="10" name="Freeform 10"/>
            <p:cNvSpPr/>
            <p:nvPr/>
          </p:nvSpPr>
          <p:spPr>
            <a:xfrm>
              <a:off x="0" y="0"/>
              <a:ext cx="2148667" cy="334132"/>
            </a:xfrm>
            <a:custGeom>
              <a:avLst/>
              <a:gdLst/>
              <a:ahLst/>
              <a:cxnLst/>
              <a:rect l="l" t="t" r="r" b="b"/>
              <a:pathLst>
                <a:path w="2148667" h="334132">
                  <a:moveTo>
                    <a:pt x="0" y="0"/>
                  </a:moveTo>
                  <a:lnTo>
                    <a:pt x="2148667" y="0"/>
                  </a:lnTo>
                  <a:lnTo>
                    <a:pt x="2148667" y="334132"/>
                  </a:lnTo>
                  <a:lnTo>
                    <a:pt x="0" y="334132"/>
                  </a:lnTo>
                  <a:close/>
                </a:path>
              </a:pathLst>
            </a:custGeom>
            <a:solidFill>
              <a:srgbClr val="004AAD"/>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322373" y="5966489"/>
            <a:ext cx="8158221" cy="1268659"/>
            <a:chOff x="0" y="0"/>
            <a:chExt cx="2148667" cy="334132"/>
          </a:xfrm>
        </p:grpSpPr>
        <p:sp>
          <p:nvSpPr>
            <p:cNvPr id="13" name="Freeform 13"/>
            <p:cNvSpPr/>
            <p:nvPr/>
          </p:nvSpPr>
          <p:spPr>
            <a:xfrm>
              <a:off x="0" y="0"/>
              <a:ext cx="2148667" cy="334132"/>
            </a:xfrm>
            <a:custGeom>
              <a:avLst/>
              <a:gdLst/>
              <a:ahLst/>
              <a:cxnLst/>
              <a:rect l="l" t="t" r="r" b="b"/>
              <a:pathLst>
                <a:path w="2148667" h="334132">
                  <a:moveTo>
                    <a:pt x="0" y="0"/>
                  </a:moveTo>
                  <a:lnTo>
                    <a:pt x="2148667" y="0"/>
                  </a:lnTo>
                  <a:lnTo>
                    <a:pt x="2148667" y="334132"/>
                  </a:lnTo>
                  <a:lnTo>
                    <a:pt x="0" y="334132"/>
                  </a:lnTo>
                  <a:close/>
                </a:path>
              </a:pathLst>
            </a:custGeom>
            <a:solidFill>
              <a:srgbClr val="004AAD"/>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a:off x="7249978" y="8623970"/>
            <a:ext cx="1063606" cy="0"/>
          </a:xfrm>
          <a:prstGeom prst="line">
            <a:avLst/>
          </a:prstGeom>
          <a:ln w="47625" cap="flat">
            <a:solidFill>
              <a:srgbClr val="004AAD"/>
            </a:solidFill>
            <a:prstDash val="solid"/>
            <a:headEnd type="none" w="sm" len="sm"/>
            <a:tailEnd type="none" w="sm" len="sm"/>
          </a:ln>
        </p:spPr>
      </p:sp>
      <p:grpSp>
        <p:nvGrpSpPr>
          <p:cNvPr id="16" name="Group 16"/>
          <p:cNvGrpSpPr/>
          <p:nvPr/>
        </p:nvGrpSpPr>
        <p:grpSpPr>
          <a:xfrm>
            <a:off x="8313584" y="7989641"/>
            <a:ext cx="8158221" cy="1268659"/>
            <a:chOff x="0" y="0"/>
            <a:chExt cx="2148667" cy="334132"/>
          </a:xfrm>
        </p:grpSpPr>
        <p:sp>
          <p:nvSpPr>
            <p:cNvPr id="17" name="Freeform 17"/>
            <p:cNvSpPr/>
            <p:nvPr/>
          </p:nvSpPr>
          <p:spPr>
            <a:xfrm>
              <a:off x="0" y="0"/>
              <a:ext cx="2148667" cy="334132"/>
            </a:xfrm>
            <a:custGeom>
              <a:avLst/>
              <a:gdLst/>
              <a:ahLst/>
              <a:cxnLst/>
              <a:rect l="l" t="t" r="r" b="b"/>
              <a:pathLst>
                <a:path w="2148667" h="334132">
                  <a:moveTo>
                    <a:pt x="0" y="0"/>
                  </a:moveTo>
                  <a:lnTo>
                    <a:pt x="2148667" y="0"/>
                  </a:lnTo>
                  <a:lnTo>
                    <a:pt x="2148667" y="334132"/>
                  </a:lnTo>
                  <a:lnTo>
                    <a:pt x="0" y="334132"/>
                  </a:lnTo>
                  <a:close/>
                </a:path>
              </a:pathLst>
            </a:custGeom>
            <a:solidFill>
              <a:srgbClr val="004AAD"/>
            </a:solidFill>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rot="32115">
            <a:off x="4238050" y="5483383"/>
            <a:ext cx="3011994" cy="0"/>
          </a:xfrm>
          <a:prstGeom prst="line">
            <a:avLst/>
          </a:prstGeom>
          <a:ln w="47625" cap="flat">
            <a:solidFill>
              <a:srgbClr val="004AAD"/>
            </a:solidFill>
            <a:prstDash val="solid"/>
            <a:headEnd type="none" w="sm" len="sm"/>
            <a:tailEnd type="none" w="sm" len="sm"/>
          </a:ln>
        </p:spPr>
      </p:sp>
      <p:pic>
        <p:nvPicPr>
          <p:cNvPr id="20" name="Picture 20"/>
          <p:cNvPicPr>
            <a:picLocks noChangeAspect="1"/>
          </p:cNvPicPr>
          <p:nvPr/>
        </p:nvPicPr>
        <p:blipFill>
          <a:blip r:embed="rId2"/>
          <a:srcRect/>
          <a:stretch>
            <a:fillRect/>
          </a:stretch>
        </p:blipFill>
        <p:spPr>
          <a:xfrm>
            <a:off x="505497" y="275187"/>
            <a:ext cx="1560568" cy="1556666"/>
          </a:xfrm>
          <a:prstGeom prst="rect">
            <a:avLst/>
          </a:prstGeom>
        </p:spPr>
      </p:pic>
      <p:pic>
        <p:nvPicPr>
          <p:cNvPr id="21" name="Picture 21"/>
          <p:cNvPicPr>
            <a:picLocks noChangeAspect="1"/>
          </p:cNvPicPr>
          <p:nvPr/>
        </p:nvPicPr>
        <p:blipFill>
          <a:blip r:embed="rId3"/>
          <a:srcRect/>
          <a:stretch>
            <a:fillRect/>
          </a:stretch>
        </p:blipFill>
        <p:spPr>
          <a:xfrm>
            <a:off x="2066065" y="4407101"/>
            <a:ext cx="2172051" cy="2172051"/>
          </a:xfrm>
          <a:prstGeom prst="rect">
            <a:avLst/>
          </a:prstGeom>
        </p:spPr>
      </p:pic>
      <p:sp>
        <p:nvSpPr>
          <p:cNvPr id="22" name="TextBox 22"/>
          <p:cNvSpPr txBox="1"/>
          <p:nvPr/>
        </p:nvSpPr>
        <p:spPr>
          <a:xfrm>
            <a:off x="1028700" y="6703889"/>
            <a:ext cx="4506404" cy="1967706"/>
          </a:xfrm>
          <a:prstGeom prst="rect">
            <a:avLst/>
          </a:prstGeom>
        </p:spPr>
        <p:txBody>
          <a:bodyPr lIns="0" tIns="0" rIns="0" bIns="0" rtlCol="0" anchor="t">
            <a:spAutoFit/>
          </a:bodyPr>
          <a:lstStyle/>
          <a:p>
            <a:pPr algn="ctr">
              <a:lnSpc>
                <a:spcPts val="5269"/>
              </a:lnSpc>
            </a:pPr>
            <a:r>
              <a:rPr lang="en-US" sz="3608" spc="-126">
                <a:solidFill>
                  <a:srgbClr val="000000"/>
                </a:solidFill>
                <a:latin typeface="思源黑体-超粗体"/>
              </a:rPr>
              <a:t>System Admin: </a:t>
            </a:r>
          </a:p>
          <a:p>
            <a:pPr algn="ctr">
              <a:lnSpc>
                <a:spcPts val="5269"/>
              </a:lnSpc>
            </a:pPr>
            <a:r>
              <a:rPr lang="en-US" sz="3608" spc="-126">
                <a:solidFill>
                  <a:srgbClr val="000000"/>
                </a:solidFill>
                <a:latin typeface="思源黑体-超粗体"/>
              </a:rPr>
              <a:t>service structure</a:t>
            </a:r>
          </a:p>
          <a:p>
            <a:pPr algn="ctr">
              <a:lnSpc>
                <a:spcPts val="5269"/>
              </a:lnSpc>
            </a:pPr>
            <a:endParaRPr lang="en-US" sz="3608" spc="-126">
              <a:solidFill>
                <a:srgbClr val="000000"/>
              </a:solidFill>
              <a:latin typeface="思源黑体-超粗体"/>
            </a:endParaRPr>
          </a:p>
        </p:txBody>
      </p:sp>
      <p:sp>
        <p:nvSpPr>
          <p:cNvPr id="24" name="TextBox 24"/>
          <p:cNvSpPr txBox="1"/>
          <p:nvPr/>
        </p:nvSpPr>
        <p:spPr>
          <a:xfrm>
            <a:off x="8647982" y="4206479"/>
            <a:ext cx="3402550" cy="566694"/>
          </a:xfrm>
          <a:prstGeom prst="rect">
            <a:avLst/>
          </a:prstGeom>
        </p:spPr>
        <p:txBody>
          <a:bodyPr lIns="0" tIns="0" rIns="0" bIns="0" rtlCol="0" anchor="t">
            <a:spAutoFit/>
          </a:bodyPr>
          <a:lstStyle/>
          <a:p>
            <a:pPr>
              <a:lnSpc>
                <a:spcPts val="4804"/>
              </a:lnSpc>
            </a:pPr>
            <a:r>
              <a:rPr lang="en-US" sz="3431" b="1" spc="-3" dirty="0">
                <a:solidFill>
                  <a:srgbClr val="FFFFFF"/>
                </a:solidFill>
                <a:latin typeface="思源黑体-超粗体 Bold"/>
              </a:rPr>
              <a:t>ORGANIZATION</a:t>
            </a:r>
          </a:p>
        </p:txBody>
      </p:sp>
      <p:sp>
        <p:nvSpPr>
          <p:cNvPr id="25" name="TextBox 25"/>
          <p:cNvSpPr txBox="1"/>
          <p:nvPr/>
        </p:nvSpPr>
        <p:spPr>
          <a:xfrm>
            <a:off x="8656770" y="6266769"/>
            <a:ext cx="1192311" cy="596191"/>
          </a:xfrm>
          <a:prstGeom prst="rect">
            <a:avLst/>
          </a:prstGeom>
        </p:spPr>
        <p:txBody>
          <a:bodyPr lIns="0" tIns="0" rIns="0" bIns="0" rtlCol="0" anchor="t">
            <a:spAutoFit/>
          </a:bodyPr>
          <a:lstStyle/>
          <a:p>
            <a:pPr>
              <a:lnSpc>
                <a:spcPts val="4804"/>
              </a:lnSpc>
            </a:pPr>
            <a:r>
              <a:rPr lang="en-US" sz="3431" spc="-3">
                <a:solidFill>
                  <a:srgbClr val="FFFFFF"/>
                </a:solidFill>
                <a:latin typeface="思源黑体-超粗体 Bold"/>
              </a:rPr>
              <a:t>USER</a:t>
            </a:r>
          </a:p>
        </p:txBody>
      </p:sp>
      <p:sp>
        <p:nvSpPr>
          <p:cNvPr id="26" name="TextBox 26"/>
          <p:cNvSpPr txBox="1"/>
          <p:nvPr/>
        </p:nvSpPr>
        <p:spPr>
          <a:xfrm>
            <a:off x="8647982" y="8289920"/>
            <a:ext cx="2776339" cy="596191"/>
          </a:xfrm>
          <a:prstGeom prst="rect">
            <a:avLst/>
          </a:prstGeom>
        </p:spPr>
        <p:txBody>
          <a:bodyPr lIns="0" tIns="0" rIns="0" bIns="0" rtlCol="0" anchor="t">
            <a:spAutoFit/>
          </a:bodyPr>
          <a:lstStyle/>
          <a:p>
            <a:pPr>
              <a:lnSpc>
                <a:spcPts val="4804"/>
              </a:lnSpc>
            </a:pPr>
            <a:r>
              <a:rPr lang="en-US" sz="3431" spc="-3">
                <a:solidFill>
                  <a:srgbClr val="FFFFFF"/>
                </a:solidFill>
                <a:latin typeface="思源黑体-超粗体 Bold"/>
              </a:rPr>
              <a:t>DASHBOARD</a:t>
            </a:r>
          </a:p>
        </p:txBody>
      </p:sp>
      <p:sp>
        <p:nvSpPr>
          <p:cNvPr id="27" name="TextBox 24">
            <a:extLst>
              <a:ext uri="{FF2B5EF4-FFF2-40B4-BE49-F238E27FC236}">
                <a16:creationId xmlns:a16="http://schemas.microsoft.com/office/drawing/2014/main" id="{226B9D2E-D0C1-71B5-3AB7-BDB72450EA10}"/>
              </a:ext>
            </a:extLst>
          </p:cNvPr>
          <p:cNvSpPr txBox="1"/>
          <p:nvPr/>
        </p:nvSpPr>
        <p:spPr>
          <a:xfrm>
            <a:off x="8639669" y="2181395"/>
            <a:ext cx="3402550" cy="566694"/>
          </a:xfrm>
          <a:prstGeom prst="rect">
            <a:avLst/>
          </a:prstGeom>
        </p:spPr>
        <p:txBody>
          <a:bodyPr lIns="0" tIns="0" rIns="0" bIns="0" rtlCol="0" anchor="t">
            <a:spAutoFit/>
          </a:bodyPr>
          <a:lstStyle/>
          <a:p>
            <a:pPr>
              <a:lnSpc>
                <a:spcPts val="4804"/>
              </a:lnSpc>
            </a:pPr>
            <a:r>
              <a:rPr lang="en-US" sz="3431" b="1" spc="-3" dirty="0">
                <a:solidFill>
                  <a:srgbClr val="FFFFFF"/>
                </a:solidFill>
                <a:latin typeface="思源黑体-超粗体 Bold"/>
              </a:rPr>
              <a:t>ENTERPRISE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grpSp>
        <p:nvGrpSpPr>
          <p:cNvPr id="3" name="Group 3"/>
          <p:cNvGrpSpPr/>
          <p:nvPr/>
        </p:nvGrpSpPr>
        <p:grpSpPr>
          <a:xfrm>
            <a:off x="1809750" y="3969670"/>
            <a:ext cx="883928" cy="882164"/>
            <a:chOff x="0" y="0"/>
            <a:chExt cx="812800" cy="811179"/>
          </a:xfrm>
        </p:grpSpPr>
        <p:sp>
          <p:nvSpPr>
            <p:cNvPr id="4" name="Freeform 4"/>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5" name="TextBox 5"/>
            <p:cNvSpPr txBox="1"/>
            <p:nvPr/>
          </p:nvSpPr>
          <p:spPr>
            <a:xfrm>
              <a:off x="76200" y="38100"/>
              <a:ext cx="660400" cy="698500"/>
            </a:xfrm>
            <a:prstGeom prst="rect">
              <a:avLst/>
            </a:prstGeom>
          </p:spPr>
          <p:txBody>
            <a:bodyPr lIns="46034" tIns="46034" rIns="46034" bIns="46034" rtlCol="0" anchor="ctr"/>
            <a:lstStyle/>
            <a:p>
              <a:pPr algn="ctr">
                <a:lnSpc>
                  <a:spcPts val="2938"/>
                </a:lnSpc>
              </a:pPr>
              <a:endParaRPr/>
            </a:p>
          </p:txBody>
        </p:sp>
      </p:grpSp>
      <p:pic>
        <p:nvPicPr>
          <p:cNvPr id="6" name="Picture 6"/>
          <p:cNvPicPr>
            <a:picLocks noChangeAspect="1"/>
          </p:cNvPicPr>
          <p:nvPr/>
        </p:nvPicPr>
        <p:blipFill>
          <a:blip r:embed="rId4"/>
          <a:srcRect/>
          <a:stretch>
            <a:fillRect/>
          </a:stretch>
        </p:blipFill>
        <p:spPr>
          <a:xfrm>
            <a:off x="505497" y="275187"/>
            <a:ext cx="1560568" cy="1556666"/>
          </a:xfrm>
          <a:prstGeom prst="rect">
            <a:avLst/>
          </a:prstGeom>
        </p:spPr>
      </p:pic>
      <p:pic>
        <p:nvPicPr>
          <p:cNvPr id="7" name="Picture 7"/>
          <p:cNvPicPr>
            <a:picLocks noChangeAspect="1"/>
          </p:cNvPicPr>
          <p:nvPr/>
        </p:nvPicPr>
        <p:blipFill>
          <a:blip r:embed="rId5"/>
          <a:srcRect l="18382" t="9840" r="21837" b="33929"/>
          <a:stretch>
            <a:fillRect/>
          </a:stretch>
        </p:blipFill>
        <p:spPr>
          <a:xfrm>
            <a:off x="1362117" y="3819174"/>
            <a:ext cx="1407897" cy="1324326"/>
          </a:xfrm>
          <a:prstGeom prst="rect">
            <a:avLst/>
          </a:prstGeom>
        </p:spPr>
      </p:pic>
      <p:sp>
        <p:nvSpPr>
          <p:cNvPr id="8" name="TextBox 8"/>
          <p:cNvSpPr txBox="1"/>
          <p:nvPr/>
        </p:nvSpPr>
        <p:spPr>
          <a:xfrm>
            <a:off x="2924406" y="4074355"/>
            <a:ext cx="1465213" cy="612962"/>
          </a:xfrm>
          <a:prstGeom prst="rect">
            <a:avLst/>
          </a:prstGeom>
        </p:spPr>
        <p:txBody>
          <a:bodyPr lIns="0" tIns="0" rIns="0" bIns="0" rtlCol="0" anchor="t">
            <a:spAutoFit/>
          </a:bodyPr>
          <a:lstStyle/>
          <a:p>
            <a:pPr>
              <a:lnSpc>
                <a:spcPts val="5064"/>
              </a:lnSpc>
            </a:pPr>
            <a:r>
              <a:rPr lang="en-US" sz="3617" spc="-3">
                <a:solidFill>
                  <a:srgbClr val="004AAD"/>
                </a:solidFill>
                <a:latin typeface="思源黑体-粗体 Bold"/>
              </a:rPr>
              <a:t>Admin</a:t>
            </a:r>
          </a:p>
        </p:txBody>
      </p:sp>
      <p:sp>
        <p:nvSpPr>
          <p:cNvPr id="9" name="TextBox 9"/>
          <p:cNvSpPr txBox="1"/>
          <p:nvPr/>
        </p:nvSpPr>
        <p:spPr>
          <a:xfrm>
            <a:off x="5720006" y="4007680"/>
            <a:ext cx="8257942"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populate the structure</a:t>
            </a:r>
          </a:p>
        </p:txBody>
      </p:sp>
      <p:sp>
        <p:nvSpPr>
          <p:cNvPr id="10" name="TextBox 10"/>
          <p:cNvSpPr txBox="1"/>
          <p:nvPr/>
        </p:nvSpPr>
        <p:spPr>
          <a:xfrm>
            <a:off x="2030416" y="873499"/>
            <a:ext cx="368959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System  Admin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grpSp>
        <p:nvGrpSpPr>
          <p:cNvPr id="3" name="Group 3"/>
          <p:cNvGrpSpPr/>
          <p:nvPr/>
        </p:nvGrpSpPr>
        <p:grpSpPr>
          <a:xfrm>
            <a:off x="2918933" y="4670019"/>
            <a:ext cx="1654865" cy="165486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5589779" y="4508247"/>
            <a:ext cx="1111231" cy="0"/>
          </a:xfrm>
          <a:prstGeom prst="line">
            <a:avLst/>
          </a:prstGeom>
          <a:ln w="47625" cap="flat">
            <a:solidFill>
              <a:srgbClr val="004AAD"/>
            </a:solidFill>
            <a:prstDash val="solid"/>
            <a:headEnd type="none" w="sm" len="sm"/>
            <a:tailEnd type="none" w="sm" len="sm"/>
          </a:ln>
        </p:spPr>
      </p:sp>
      <p:sp>
        <p:nvSpPr>
          <p:cNvPr id="7" name="AutoShape 7"/>
          <p:cNvSpPr/>
          <p:nvPr/>
        </p:nvSpPr>
        <p:spPr>
          <a:xfrm>
            <a:off x="5637404" y="2442370"/>
            <a:ext cx="1063606" cy="0"/>
          </a:xfrm>
          <a:prstGeom prst="line">
            <a:avLst/>
          </a:prstGeom>
          <a:ln w="47625" cap="flat">
            <a:solidFill>
              <a:srgbClr val="004AAD"/>
            </a:solidFill>
            <a:prstDash val="solid"/>
            <a:headEnd type="none" w="sm" len="sm"/>
            <a:tailEnd type="none" w="sm" len="sm"/>
          </a:ln>
        </p:spPr>
      </p:sp>
      <p:sp>
        <p:nvSpPr>
          <p:cNvPr id="8" name="AutoShape 8"/>
          <p:cNvSpPr/>
          <p:nvPr/>
        </p:nvSpPr>
        <p:spPr>
          <a:xfrm>
            <a:off x="5646192" y="6600819"/>
            <a:ext cx="1063606" cy="0"/>
          </a:xfrm>
          <a:prstGeom prst="line">
            <a:avLst/>
          </a:prstGeom>
          <a:ln w="47625" cap="flat">
            <a:solidFill>
              <a:srgbClr val="004AAD"/>
            </a:solidFill>
            <a:prstDash val="solid"/>
            <a:headEnd type="none" w="sm" len="sm"/>
            <a:tailEnd type="none" w="sm" len="sm"/>
          </a:ln>
        </p:spPr>
      </p:sp>
      <p:sp>
        <p:nvSpPr>
          <p:cNvPr id="9" name="AutoShape 9"/>
          <p:cNvSpPr/>
          <p:nvPr/>
        </p:nvSpPr>
        <p:spPr>
          <a:xfrm rot="-5400000">
            <a:off x="2534697" y="5521264"/>
            <a:ext cx="6157788" cy="0"/>
          </a:xfrm>
          <a:prstGeom prst="line">
            <a:avLst/>
          </a:prstGeom>
          <a:ln w="47625" cap="flat">
            <a:solidFill>
              <a:srgbClr val="004AAD"/>
            </a:solidFill>
            <a:prstDash val="solid"/>
            <a:headEnd type="none" w="sm" len="sm"/>
            <a:tailEnd type="none" w="sm" len="sm"/>
          </a:ln>
        </p:spPr>
      </p:sp>
      <p:grpSp>
        <p:nvGrpSpPr>
          <p:cNvPr id="10" name="Group 10"/>
          <p:cNvGrpSpPr/>
          <p:nvPr/>
        </p:nvGrpSpPr>
        <p:grpSpPr>
          <a:xfrm>
            <a:off x="6701010" y="1831853"/>
            <a:ext cx="8158221" cy="1268659"/>
            <a:chOff x="0" y="0"/>
            <a:chExt cx="2148667" cy="334132"/>
          </a:xfrm>
        </p:grpSpPr>
        <p:sp>
          <p:nvSpPr>
            <p:cNvPr id="11" name="Freeform 11"/>
            <p:cNvSpPr/>
            <p:nvPr/>
          </p:nvSpPr>
          <p:spPr>
            <a:xfrm>
              <a:off x="0" y="0"/>
              <a:ext cx="2148667" cy="334132"/>
            </a:xfrm>
            <a:custGeom>
              <a:avLst/>
              <a:gdLst/>
              <a:ahLst/>
              <a:cxnLst/>
              <a:rect l="l" t="t" r="r" b="b"/>
              <a:pathLst>
                <a:path w="2148667" h="334132">
                  <a:moveTo>
                    <a:pt x="0" y="0"/>
                  </a:moveTo>
                  <a:lnTo>
                    <a:pt x="2148667" y="0"/>
                  </a:lnTo>
                  <a:lnTo>
                    <a:pt x="2148667" y="334132"/>
                  </a:lnTo>
                  <a:lnTo>
                    <a:pt x="0" y="334132"/>
                  </a:lnTo>
                  <a:close/>
                </a:path>
              </a:pathLst>
            </a:custGeom>
            <a:solidFill>
              <a:srgbClr val="004AAD"/>
            </a:solidFill>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701010" y="3897730"/>
            <a:ext cx="8158221" cy="1268659"/>
            <a:chOff x="0" y="0"/>
            <a:chExt cx="2148667" cy="334132"/>
          </a:xfrm>
        </p:grpSpPr>
        <p:sp>
          <p:nvSpPr>
            <p:cNvPr id="14" name="Freeform 14"/>
            <p:cNvSpPr/>
            <p:nvPr/>
          </p:nvSpPr>
          <p:spPr>
            <a:xfrm>
              <a:off x="0" y="0"/>
              <a:ext cx="2148667" cy="334132"/>
            </a:xfrm>
            <a:custGeom>
              <a:avLst/>
              <a:gdLst/>
              <a:ahLst/>
              <a:cxnLst/>
              <a:rect l="l" t="t" r="r" b="b"/>
              <a:pathLst>
                <a:path w="2148667" h="334132">
                  <a:moveTo>
                    <a:pt x="0" y="0"/>
                  </a:moveTo>
                  <a:lnTo>
                    <a:pt x="2148667" y="0"/>
                  </a:lnTo>
                  <a:lnTo>
                    <a:pt x="2148667" y="334132"/>
                  </a:lnTo>
                  <a:lnTo>
                    <a:pt x="0" y="334132"/>
                  </a:lnTo>
                  <a:close/>
                </a:path>
              </a:pathLst>
            </a:custGeom>
            <a:solidFill>
              <a:srgbClr val="004AAD"/>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709798" y="5966489"/>
            <a:ext cx="8158221" cy="1268659"/>
            <a:chOff x="0" y="0"/>
            <a:chExt cx="2148667" cy="334132"/>
          </a:xfrm>
        </p:grpSpPr>
        <p:sp>
          <p:nvSpPr>
            <p:cNvPr id="17" name="Freeform 17"/>
            <p:cNvSpPr/>
            <p:nvPr/>
          </p:nvSpPr>
          <p:spPr>
            <a:xfrm>
              <a:off x="0" y="0"/>
              <a:ext cx="2148667" cy="334132"/>
            </a:xfrm>
            <a:custGeom>
              <a:avLst/>
              <a:gdLst/>
              <a:ahLst/>
              <a:cxnLst/>
              <a:rect l="l" t="t" r="r" b="b"/>
              <a:pathLst>
                <a:path w="2148667" h="334132">
                  <a:moveTo>
                    <a:pt x="0" y="0"/>
                  </a:moveTo>
                  <a:lnTo>
                    <a:pt x="2148667" y="0"/>
                  </a:lnTo>
                  <a:lnTo>
                    <a:pt x="2148667" y="334132"/>
                  </a:lnTo>
                  <a:lnTo>
                    <a:pt x="0" y="334132"/>
                  </a:lnTo>
                  <a:close/>
                </a:path>
              </a:pathLst>
            </a:custGeom>
            <a:solidFill>
              <a:srgbClr val="004AAD"/>
            </a:solidFill>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5637404" y="8623970"/>
            <a:ext cx="1063606" cy="0"/>
          </a:xfrm>
          <a:prstGeom prst="line">
            <a:avLst/>
          </a:prstGeom>
          <a:ln w="47625" cap="flat">
            <a:solidFill>
              <a:srgbClr val="004AAD"/>
            </a:solidFill>
            <a:prstDash val="solid"/>
            <a:headEnd type="none" w="sm" len="sm"/>
            <a:tailEnd type="none" w="sm" len="sm"/>
          </a:ln>
        </p:spPr>
      </p:sp>
      <p:grpSp>
        <p:nvGrpSpPr>
          <p:cNvPr id="20" name="Group 20"/>
          <p:cNvGrpSpPr/>
          <p:nvPr/>
        </p:nvGrpSpPr>
        <p:grpSpPr>
          <a:xfrm>
            <a:off x="6701010" y="7989641"/>
            <a:ext cx="8158221" cy="1268659"/>
            <a:chOff x="0" y="0"/>
            <a:chExt cx="2148667" cy="334132"/>
          </a:xfrm>
        </p:grpSpPr>
        <p:sp>
          <p:nvSpPr>
            <p:cNvPr id="21" name="Freeform 21"/>
            <p:cNvSpPr/>
            <p:nvPr/>
          </p:nvSpPr>
          <p:spPr>
            <a:xfrm>
              <a:off x="0" y="0"/>
              <a:ext cx="2148667" cy="334132"/>
            </a:xfrm>
            <a:custGeom>
              <a:avLst/>
              <a:gdLst/>
              <a:ahLst/>
              <a:cxnLst/>
              <a:rect l="l" t="t" r="r" b="b"/>
              <a:pathLst>
                <a:path w="2148667" h="334132">
                  <a:moveTo>
                    <a:pt x="0" y="0"/>
                  </a:moveTo>
                  <a:lnTo>
                    <a:pt x="2148667" y="0"/>
                  </a:lnTo>
                  <a:lnTo>
                    <a:pt x="2148667" y="334132"/>
                  </a:lnTo>
                  <a:lnTo>
                    <a:pt x="0" y="334132"/>
                  </a:lnTo>
                  <a:close/>
                </a:path>
              </a:pathLst>
            </a:custGeom>
            <a:solidFill>
              <a:srgbClr val="004AAD"/>
            </a:solidFill>
          </p:spPr>
        </p:sp>
        <p:sp>
          <p:nvSpPr>
            <p:cNvPr id="22" name="TextBox 22"/>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sp>
        <p:nvSpPr>
          <p:cNvPr id="23" name="AutoShape 23"/>
          <p:cNvSpPr/>
          <p:nvPr/>
        </p:nvSpPr>
        <p:spPr>
          <a:xfrm>
            <a:off x="4573798" y="5497452"/>
            <a:ext cx="1063606" cy="0"/>
          </a:xfrm>
          <a:prstGeom prst="line">
            <a:avLst/>
          </a:prstGeom>
          <a:ln w="47625" cap="flat">
            <a:solidFill>
              <a:srgbClr val="004AAD"/>
            </a:solidFill>
            <a:prstDash val="solid"/>
            <a:headEnd type="none" w="sm" len="sm"/>
            <a:tailEnd type="none" w="sm" len="sm"/>
          </a:ln>
        </p:spPr>
      </p:sp>
      <p:pic>
        <p:nvPicPr>
          <p:cNvPr id="24" name="Picture 24"/>
          <p:cNvPicPr>
            <a:picLocks noChangeAspect="1"/>
          </p:cNvPicPr>
          <p:nvPr/>
        </p:nvPicPr>
        <p:blipFill>
          <a:blip r:embed="rId4"/>
          <a:srcRect/>
          <a:stretch>
            <a:fillRect/>
          </a:stretch>
        </p:blipFill>
        <p:spPr>
          <a:xfrm>
            <a:off x="505497" y="275187"/>
            <a:ext cx="1560568" cy="1556666"/>
          </a:xfrm>
          <a:prstGeom prst="rect">
            <a:avLst/>
          </a:prstGeom>
        </p:spPr>
      </p:pic>
      <p:pic>
        <p:nvPicPr>
          <p:cNvPr id="25" name="Picture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96859" y="4921530"/>
            <a:ext cx="1099013" cy="1199469"/>
          </a:xfrm>
          <a:prstGeom prst="rect">
            <a:avLst/>
          </a:prstGeom>
        </p:spPr>
      </p:pic>
      <p:sp>
        <p:nvSpPr>
          <p:cNvPr id="26" name="TextBox 26"/>
          <p:cNvSpPr txBox="1"/>
          <p:nvPr/>
        </p:nvSpPr>
        <p:spPr>
          <a:xfrm>
            <a:off x="2030416" y="873499"/>
            <a:ext cx="3689591" cy="633606"/>
          </a:xfrm>
          <a:prstGeom prst="rect">
            <a:avLst/>
          </a:prstGeom>
        </p:spPr>
        <p:txBody>
          <a:bodyPr lIns="0" tIns="0" rIns="0" bIns="0" rtlCol="0" anchor="t">
            <a:spAutoFit/>
          </a:bodyPr>
          <a:lstStyle/>
          <a:p>
            <a:pPr algn="ctr">
              <a:lnSpc>
                <a:spcPts val="5269"/>
              </a:lnSpc>
            </a:pPr>
            <a:r>
              <a:rPr lang="en-US" sz="3608" spc="-126">
                <a:solidFill>
                  <a:srgbClr val="000000"/>
                </a:solidFill>
                <a:latin typeface="思源黑体-超粗体"/>
              </a:rPr>
              <a:t>Enterprises</a:t>
            </a:r>
          </a:p>
        </p:txBody>
      </p:sp>
      <p:sp>
        <p:nvSpPr>
          <p:cNvPr id="27" name="TextBox 27"/>
          <p:cNvSpPr txBox="1"/>
          <p:nvPr/>
        </p:nvSpPr>
        <p:spPr>
          <a:xfrm>
            <a:off x="7035407" y="2126314"/>
            <a:ext cx="3809963" cy="596191"/>
          </a:xfrm>
          <a:prstGeom prst="rect">
            <a:avLst/>
          </a:prstGeom>
        </p:spPr>
        <p:txBody>
          <a:bodyPr lIns="0" tIns="0" rIns="0" bIns="0" rtlCol="0" anchor="t">
            <a:spAutoFit/>
          </a:bodyPr>
          <a:lstStyle/>
          <a:p>
            <a:pPr>
              <a:lnSpc>
                <a:spcPts val="4804"/>
              </a:lnSpc>
            </a:pPr>
            <a:r>
              <a:rPr lang="en-US" sz="3431" spc="-3">
                <a:solidFill>
                  <a:srgbClr val="FFFFFF"/>
                </a:solidFill>
                <a:latin typeface="思源黑体-超粗体 Bold"/>
              </a:rPr>
              <a:t>ANIMAL SHELTER</a:t>
            </a:r>
          </a:p>
        </p:txBody>
      </p:sp>
      <p:sp>
        <p:nvSpPr>
          <p:cNvPr id="28" name="TextBox 28"/>
          <p:cNvSpPr txBox="1"/>
          <p:nvPr/>
        </p:nvSpPr>
        <p:spPr>
          <a:xfrm>
            <a:off x="7035407" y="4206479"/>
            <a:ext cx="3221699" cy="596191"/>
          </a:xfrm>
          <a:prstGeom prst="rect">
            <a:avLst/>
          </a:prstGeom>
        </p:spPr>
        <p:txBody>
          <a:bodyPr lIns="0" tIns="0" rIns="0" bIns="0" rtlCol="0" anchor="t">
            <a:spAutoFit/>
          </a:bodyPr>
          <a:lstStyle/>
          <a:p>
            <a:pPr>
              <a:lnSpc>
                <a:spcPts val="4804"/>
              </a:lnSpc>
            </a:pPr>
            <a:r>
              <a:rPr lang="en-US" sz="3431" spc="-3">
                <a:solidFill>
                  <a:srgbClr val="FFFFFF"/>
                </a:solidFill>
                <a:latin typeface="思源黑体-超粗体 Bold"/>
              </a:rPr>
              <a:t>MEDICAL CARE</a:t>
            </a:r>
          </a:p>
        </p:txBody>
      </p:sp>
      <p:sp>
        <p:nvSpPr>
          <p:cNvPr id="29" name="TextBox 29"/>
          <p:cNvSpPr txBox="1"/>
          <p:nvPr/>
        </p:nvSpPr>
        <p:spPr>
          <a:xfrm>
            <a:off x="7044196" y="6266769"/>
            <a:ext cx="5228404" cy="596191"/>
          </a:xfrm>
          <a:prstGeom prst="rect">
            <a:avLst/>
          </a:prstGeom>
        </p:spPr>
        <p:txBody>
          <a:bodyPr lIns="0" tIns="0" rIns="0" bIns="0" rtlCol="0" anchor="t">
            <a:spAutoFit/>
          </a:bodyPr>
          <a:lstStyle/>
          <a:p>
            <a:pPr>
              <a:lnSpc>
                <a:spcPts val="4804"/>
              </a:lnSpc>
            </a:pPr>
            <a:r>
              <a:rPr lang="en-US" sz="3431" spc="-3">
                <a:solidFill>
                  <a:srgbClr val="FFFFFF"/>
                </a:solidFill>
                <a:latin typeface="思源黑体-超粗体 Bold"/>
              </a:rPr>
              <a:t>ADOPTION ENTERPRISE</a:t>
            </a:r>
          </a:p>
        </p:txBody>
      </p:sp>
      <p:sp>
        <p:nvSpPr>
          <p:cNvPr id="30" name="TextBox 30"/>
          <p:cNvSpPr txBox="1"/>
          <p:nvPr/>
        </p:nvSpPr>
        <p:spPr>
          <a:xfrm>
            <a:off x="7035407" y="8289920"/>
            <a:ext cx="5559146" cy="596191"/>
          </a:xfrm>
          <a:prstGeom prst="rect">
            <a:avLst/>
          </a:prstGeom>
        </p:spPr>
        <p:txBody>
          <a:bodyPr lIns="0" tIns="0" rIns="0" bIns="0" rtlCol="0" anchor="t">
            <a:spAutoFit/>
          </a:bodyPr>
          <a:lstStyle/>
          <a:p>
            <a:pPr>
              <a:lnSpc>
                <a:spcPts val="4804"/>
              </a:lnSpc>
            </a:pPr>
            <a:r>
              <a:rPr lang="en-US" sz="3431" spc="-3">
                <a:solidFill>
                  <a:srgbClr val="FFFFFF"/>
                </a:solidFill>
                <a:latin typeface="思源黑体-超粗体 Bold"/>
              </a:rPr>
              <a:t>VOLUNTEER ENTERPRISE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grpSp>
        <p:nvGrpSpPr>
          <p:cNvPr id="3" name="Group 3"/>
          <p:cNvGrpSpPr/>
          <p:nvPr/>
        </p:nvGrpSpPr>
        <p:grpSpPr>
          <a:xfrm>
            <a:off x="1028700" y="3626770"/>
            <a:ext cx="883928" cy="882164"/>
            <a:chOff x="0" y="0"/>
            <a:chExt cx="1178570" cy="1176219"/>
          </a:xfrm>
        </p:grpSpPr>
        <p:grpSp>
          <p:nvGrpSpPr>
            <p:cNvPr id="4" name="Group 4"/>
            <p:cNvGrpSpPr/>
            <p:nvPr/>
          </p:nvGrpSpPr>
          <p:grpSpPr>
            <a:xfrm>
              <a:off x="0" y="0"/>
              <a:ext cx="1178570" cy="1176219"/>
              <a:chOff x="0" y="0"/>
              <a:chExt cx="812800" cy="811179"/>
            </a:xfrm>
          </p:grpSpPr>
          <p:sp>
            <p:nvSpPr>
              <p:cNvPr id="5" name="Freeform 5"/>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938"/>
                  </a:lnSpc>
                </a:pPr>
                <a:endParaRPr/>
              </a:p>
            </p:txBody>
          </p:sp>
        </p:grpSp>
        <p:sp>
          <p:nvSpPr>
            <p:cNvPr id="7" name="TextBox 7"/>
            <p:cNvSpPr txBox="1"/>
            <p:nvPr/>
          </p:nvSpPr>
          <p:spPr>
            <a:xfrm>
              <a:off x="165590" y="30024"/>
              <a:ext cx="916442" cy="905835"/>
            </a:xfrm>
            <a:prstGeom prst="rect">
              <a:avLst/>
            </a:prstGeom>
          </p:spPr>
          <p:txBody>
            <a:bodyPr lIns="0" tIns="0" rIns="0" bIns="0" rtlCol="0" anchor="t">
              <a:spAutoFit/>
            </a:bodyPr>
            <a:lstStyle/>
            <a:p>
              <a:pPr>
                <a:lnSpc>
                  <a:spcPts val="5862"/>
                </a:lnSpc>
              </a:pPr>
              <a:r>
                <a:rPr lang="en-US" sz="4015" spc="-140">
                  <a:solidFill>
                    <a:srgbClr val="FFFFFF"/>
                  </a:solidFill>
                  <a:latin typeface="思源黑体-超粗体"/>
                </a:rPr>
                <a:t>01</a:t>
              </a:r>
            </a:p>
          </p:txBody>
        </p:sp>
      </p:grpSp>
      <p:grpSp>
        <p:nvGrpSpPr>
          <p:cNvPr id="8" name="Group 8"/>
          <p:cNvGrpSpPr/>
          <p:nvPr/>
        </p:nvGrpSpPr>
        <p:grpSpPr>
          <a:xfrm>
            <a:off x="9816404" y="3626770"/>
            <a:ext cx="883928" cy="882164"/>
            <a:chOff x="0" y="0"/>
            <a:chExt cx="1178570" cy="1176219"/>
          </a:xfrm>
        </p:grpSpPr>
        <p:grpSp>
          <p:nvGrpSpPr>
            <p:cNvPr id="9" name="Group 9"/>
            <p:cNvGrpSpPr/>
            <p:nvPr/>
          </p:nvGrpSpPr>
          <p:grpSpPr>
            <a:xfrm>
              <a:off x="0" y="0"/>
              <a:ext cx="1178570" cy="1176219"/>
              <a:chOff x="0" y="0"/>
              <a:chExt cx="812800" cy="811179"/>
            </a:xfrm>
          </p:grpSpPr>
          <p:sp>
            <p:nvSpPr>
              <p:cNvPr id="10" name="Freeform 10"/>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38"/>
                  </a:lnSpc>
                </a:pPr>
                <a:endParaRPr/>
              </a:p>
            </p:txBody>
          </p:sp>
        </p:grpSp>
        <p:sp>
          <p:nvSpPr>
            <p:cNvPr id="12" name="TextBox 12"/>
            <p:cNvSpPr txBox="1"/>
            <p:nvPr/>
          </p:nvSpPr>
          <p:spPr>
            <a:xfrm>
              <a:off x="165590" y="30024"/>
              <a:ext cx="916442" cy="905835"/>
            </a:xfrm>
            <a:prstGeom prst="rect">
              <a:avLst/>
            </a:prstGeom>
          </p:spPr>
          <p:txBody>
            <a:bodyPr lIns="0" tIns="0" rIns="0" bIns="0" rtlCol="0" anchor="t">
              <a:spAutoFit/>
            </a:bodyPr>
            <a:lstStyle/>
            <a:p>
              <a:pPr>
                <a:lnSpc>
                  <a:spcPts val="5862"/>
                </a:lnSpc>
              </a:pPr>
              <a:r>
                <a:rPr lang="en-US" sz="4015" spc="-140">
                  <a:solidFill>
                    <a:srgbClr val="FFFFFF"/>
                  </a:solidFill>
                  <a:latin typeface="思源黑体-超粗体"/>
                </a:rPr>
                <a:t>02</a:t>
              </a:r>
            </a:p>
          </p:txBody>
        </p:sp>
      </p:grpSp>
      <p:sp>
        <p:nvSpPr>
          <p:cNvPr id="13" name="TextBox 13"/>
          <p:cNvSpPr txBox="1"/>
          <p:nvPr/>
        </p:nvSpPr>
        <p:spPr>
          <a:xfrm>
            <a:off x="2143356" y="3731455"/>
            <a:ext cx="4638444" cy="612962"/>
          </a:xfrm>
          <a:prstGeom prst="rect">
            <a:avLst/>
          </a:prstGeom>
        </p:spPr>
        <p:txBody>
          <a:bodyPr wrap="square" lIns="0" tIns="0" rIns="0" bIns="0" rtlCol="0" anchor="t">
            <a:spAutoFit/>
          </a:bodyPr>
          <a:lstStyle/>
          <a:p>
            <a:pPr>
              <a:lnSpc>
                <a:spcPts val="5064"/>
              </a:lnSpc>
            </a:pPr>
            <a:r>
              <a:rPr lang="en-US" sz="3617" spc="-3" dirty="0">
                <a:solidFill>
                  <a:srgbClr val="004AAD"/>
                </a:solidFill>
                <a:latin typeface="思源黑体-粗体 Bold"/>
              </a:rPr>
              <a:t>Animal register</a:t>
            </a:r>
          </a:p>
        </p:txBody>
      </p:sp>
      <p:sp>
        <p:nvSpPr>
          <p:cNvPr id="14" name="TextBox 14"/>
          <p:cNvSpPr txBox="1"/>
          <p:nvPr/>
        </p:nvSpPr>
        <p:spPr>
          <a:xfrm>
            <a:off x="10931061" y="3731455"/>
            <a:ext cx="3707681" cy="612962"/>
          </a:xfrm>
          <a:prstGeom prst="rect">
            <a:avLst/>
          </a:prstGeom>
        </p:spPr>
        <p:txBody>
          <a:bodyPr lIns="0" tIns="0" rIns="0" bIns="0" rtlCol="0" anchor="t">
            <a:spAutoFit/>
          </a:bodyPr>
          <a:lstStyle/>
          <a:p>
            <a:pPr>
              <a:lnSpc>
                <a:spcPts val="5064"/>
              </a:lnSpc>
            </a:pPr>
            <a:r>
              <a:rPr lang="en-US" sz="3617" spc="-3">
                <a:solidFill>
                  <a:srgbClr val="004AAD"/>
                </a:solidFill>
                <a:latin typeface="思源黑体-粗体 Bold"/>
              </a:rPr>
              <a:t>Animal manager</a:t>
            </a:r>
          </a:p>
        </p:txBody>
      </p:sp>
      <p:sp>
        <p:nvSpPr>
          <p:cNvPr id="15" name="TextBox 15"/>
          <p:cNvSpPr txBox="1"/>
          <p:nvPr/>
        </p:nvSpPr>
        <p:spPr>
          <a:xfrm>
            <a:off x="1285781" y="5010150"/>
            <a:ext cx="8257942" cy="1294892"/>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add animals which are rescued into system</a:t>
            </a:r>
          </a:p>
          <a:p>
            <a:pPr>
              <a:lnSpc>
                <a:spcPts val="5344"/>
              </a:lnSpc>
            </a:pPr>
            <a:r>
              <a:rPr lang="en-US" sz="3200" spc="-3">
                <a:solidFill>
                  <a:srgbClr val="004AAD"/>
                </a:solidFill>
                <a:latin typeface="思源黑体-粗体"/>
              </a:rPr>
              <a:t>request volunteers</a:t>
            </a:r>
          </a:p>
        </p:txBody>
      </p:sp>
      <p:sp>
        <p:nvSpPr>
          <p:cNvPr id="16" name="TextBox 16"/>
          <p:cNvSpPr txBox="1"/>
          <p:nvPr/>
        </p:nvSpPr>
        <p:spPr>
          <a:xfrm>
            <a:off x="10931061" y="5010150"/>
            <a:ext cx="6509477" cy="1294892"/>
          </a:xfrm>
          <a:prstGeom prst="rect">
            <a:avLst/>
          </a:prstGeom>
        </p:spPr>
        <p:txBody>
          <a:bodyPr lIns="0" tIns="0" rIns="0" bIns="0" rtlCol="0" anchor="t">
            <a:spAutoFit/>
          </a:bodyPr>
          <a:lstStyle/>
          <a:p>
            <a:pPr>
              <a:lnSpc>
                <a:spcPts val="5343"/>
              </a:lnSpc>
            </a:pPr>
            <a:r>
              <a:rPr lang="en-US" sz="3199" spc="-3">
                <a:solidFill>
                  <a:srgbClr val="004AAD"/>
                </a:solidFill>
                <a:latin typeface="思源黑体-粗体"/>
              </a:rPr>
              <a:t>take responsibility of each animal</a:t>
            </a:r>
          </a:p>
          <a:p>
            <a:pPr>
              <a:lnSpc>
                <a:spcPts val="5343"/>
              </a:lnSpc>
            </a:pPr>
            <a:endParaRPr lang="en-US" sz="3199" spc="-3">
              <a:solidFill>
                <a:srgbClr val="004AAD"/>
              </a:solidFill>
              <a:latin typeface="思源黑体-粗体"/>
            </a:endParaRPr>
          </a:p>
        </p:txBody>
      </p:sp>
      <p:pic>
        <p:nvPicPr>
          <p:cNvPr id="17" name="Picture 17"/>
          <p:cNvPicPr>
            <a:picLocks noChangeAspect="1"/>
          </p:cNvPicPr>
          <p:nvPr/>
        </p:nvPicPr>
        <p:blipFill>
          <a:blip r:embed="rId4"/>
          <a:srcRect/>
          <a:stretch>
            <a:fillRect/>
          </a:stretch>
        </p:blipFill>
        <p:spPr>
          <a:xfrm>
            <a:off x="505497" y="275187"/>
            <a:ext cx="1560568" cy="1556666"/>
          </a:xfrm>
          <a:prstGeom prst="rect">
            <a:avLst/>
          </a:prstGeom>
        </p:spPr>
      </p:pic>
      <p:sp>
        <p:nvSpPr>
          <p:cNvPr id="18" name="TextBox 18"/>
          <p:cNvSpPr txBox="1"/>
          <p:nvPr/>
        </p:nvSpPr>
        <p:spPr>
          <a:xfrm>
            <a:off x="2030416" y="873499"/>
            <a:ext cx="368959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Animal Shelter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grpSp>
        <p:nvGrpSpPr>
          <p:cNvPr id="3" name="Group 3"/>
          <p:cNvGrpSpPr/>
          <p:nvPr/>
        </p:nvGrpSpPr>
        <p:grpSpPr>
          <a:xfrm>
            <a:off x="1480189" y="2776165"/>
            <a:ext cx="883928" cy="882164"/>
            <a:chOff x="0" y="0"/>
            <a:chExt cx="1178570" cy="1176219"/>
          </a:xfrm>
        </p:grpSpPr>
        <p:grpSp>
          <p:nvGrpSpPr>
            <p:cNvPr id="4" name="Group 4"/>
            <p:cNvGrpSpPr/>
            <p:nvPr/>
          </p:nvGrpSpPr>
          <p:grpSpPr>
            <a:xfrm>
              <a:off x="0" y="0"/>
              <a:ext cx="1178570" cy="1176219"/>
              <a:chOff x="0" y="0"/>
              <a:chExt cx="812800" cy="811179"/>
            </a:xfrm>
          </p:grpSpPr>
          <p:sp>
            <p:nvSpPr>
              <p:cNvPr id="5" name="Freeform 5"/>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938"/>
                  </a:lnSpc>
                </a:pPr>
                <a:endParaRPr/>
              </a:p>
            </p:txBody>
          </p:sp>
        </p:grpSp>
        <p:sp>
          <p:nvSpPr>
            <p:cNvPr id="7" name="TextBox 7"/>
            <p:cNvSpPr txBox="1"/>
            <p:nvPr/>
          </p:nvSpPr>
          <p:spPr>
            <a:xfrm>
              <a:off x="165590" y="30024"/>
              <a:ext cx="916442" cy="905835"/>
            </a:xfrm>
            <a:prstGeom prst="rect">
              <a:avLst/>
            </a:prstGeom>
          </p:spPr>
          <p:txBody>
            <a:bodyPr lIns="0" tIns="0" rIns="0" bIns="0" rtlCol="0" anchor="t">
              <a:spAutoFit/>
            </a:bodyPr>
            <a:lstStyle/>
            <a:p>
              <a:pPr>
                <a:lnSpc>
                  <a:spcPts val="5862"/>
                </a:lnSpc>
              </a:pPr>
              <a:r>
                <a:rPr lang="en-US" sz="4015" spc="-140">
                  <a:solidFill>
                    <a:srgbClr val="FFFFFF"/>
                  </a:solidFill>
                  <a:latin typeface="思源黑体-超粗体"/>
                </a:rPr>
                <a:t>01</a:t>
              </a:r>
            </a:p>
          </p:txBody>
        </p:sp>
      </p:grpSp>
      <p:grpSp>
        <p:nvGrpSpPr>
          <p:cNvPr id="8" name="Group 8"/>
          <p:cNvGrpSpPr/>
          <p:nvPr/>
        </p:nvGrpSpPr>
        <p:grpSpPr>
          <a:xfrm>
            <a:off x="9725786" y="2776165"/>
            <a:ext cx="883928" cy="882164"/>
            <a:chOff x="0" y="0"/>
            <a:chExt cx="1178570" cy="1176219"/>
          </a:xfrm>
        </p:grpSpPr>
        <p:grpSp>
          <p:nvGrpSpPr>
            <p:cNvPr id="9" name="Group 9"/>
            <p:cNvGrpSpPr/>
            <p:nvPr/>
          </p:nvGrpSpPr>
          <p:grpSpPr>
            <a:xfrm>
              <a:off x="0" y="0"/>
              <a:ext cx="1178570" cy="1176219"/>
              <a:chOff x="0" y="0"/>
              <a:chExt cx="812800" cy="811179"/>
            </a:xfrm>
          </p:grpSpPr>
          <p:sp>
            <p:nvSpPr>
              <p:cNvPr id="10" name="Freeform 10"/>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38"/>
                  </a:lnSpc>
                </a:pPr>
                <a:endParaRPr/>
              </a:p>
            </p:txBody>
          </p:sp>
        </p:grpSp>
        <p:sp>
          <p:nvSpPr>
            <p:cNvPr id="12" name="TextBox 12"/>
            <p:cNvSpPr txBox="1"/>
            <p:nvPr/>
          </p:nvSpPr>
          <p:spPr>
            <a:xfrm>
              <a:off x="165590" y="30024"/>
              <a:ext cx="916442" cy="905835"/>
            </a:xfrm>
            <a:prstGeom prst="rect">
              <a:avLst/>
            </a:prstGeom>
          </p:spPr>
          <p:txBody>
            <a:bodyPr lIns="0" tIns="0" rIns="0" bIns="0" rtlCol="0" anchor="t">
              <a:spAutoFit/>
            </a:bodyPr>
            <a:lstStyle/>
            <a:p>
              <a:pPr>
                <a:lnSpc>
                  <a:spcPts val="5862"/>
                </a:lnSpc>
              </a:pPr>
              <a:r>
                <a:rPr lang="en-US" sz="4015" spc="-140">
                  <a:solidFill>
                    <a:srgbClr val="FFFFFF"/>
                  </a:solidFill>
                  <a:latin typeface="思源黑体-超粗体"/>
                </a:rPr>
                <a:t>02</a:t>
              </a:r>
            </a:p>
          </p:txBody>
        </p:sp>
      </p:grpSp>
      <p:sp>
        <p:nvSpPr>
          <p:cNvPr id="13" name="TextBox 13"/>
          <p:cNvSpPr txBox="1"/>
          <p:nvPr/>
        </p:nvSpPr>
        <p:spPr>
          <a:xfrm>
            <a:off x="2594844" y="2880851"/>
            <a:ext cx="4186955" cy="601190"/>
          </a:xfrm>
          <a:prstGeom prst="rect">
            <a:avLst/>
          </a:prstGeom>
        </p:spPr>
        <p:txBody>
          <a:bodyPr wrap="square" lIns="0" tIns="0" rIns="0" bIns="0" rtlCol="0" anchor="t">
            <a:spAutoFit/>
          </a:bodyPr>
          <a:lstStyle/>
          <a:p>
            <a:pPr>
              <a:lnSpc>
                <a:spcPts val="5064"/>
              </a:lnSpc>
            </a:pPr>
            <a:r>
              <a:rPr lang="en-US" sz="3617" spc="-3" dirty="0">
                <a:solidFill>
                  <a:srgbClr val="004AAD"/>
                </a:solidFill>
                <a:latin typeface="思源黑体-粗体 Bold"/>
              </a:rPr>
              <a:t>Vet Organization</a:t>
            </a:r>
          </a:p>
        </p:txBody>
      </p:sp>
      <p:sp>
        <p:nvSpPr>
          <p:cNvPr id="14" name="TextBox 14"/>
          <p:cNvSpPr txBox="1"/>
          <p:nvPr/>
        </p:nvSpPr>
        <p:spPr>
          <a:xfrm>
            <a:off x="10840442" y="2880851"/>
            <a:ext cx="6418858" cy="612962"/>
          </a:xfrm>
          <a:prstGeom prst="rect">
            <a:avLst/>
          </a:prstGeom>
        </p:spPr>
        <p:txBody>
          <a:bodyPr wrap="square" lIns="0" tIns="0" rIns="0" bIns="0" rtlCol="0" anchor="t">
            <a:spAutoFit/>
          </a:bodyPr>
          <a:lstStyle/>
          <a:p>
            <a:pPr>
              <a:lnSpc>
                <a:spcPts val="5064"/>
              </a:lnSpc>
            </a:pPr>
            <a:r>
              <a:rPr lang="en-US" sz="3617" spc="-3" dirty="0">
                <a:solidFill>
                  <a:srgbClr val="004AAD"/>
                </a:solidFill>
                <a:latin typeface="思源黑体-粗体 Bold"/>
              </a:rPr>
              <a:t>Treatment Organization</a:t>
            </a:r>
          </a:p>
        </p:txBody>
      </p:sp>
      <p:sp>
        <p:nvSpPr>
          <p:cNvPr id="15" name="TextBox 15"/>
          <p:cNvSpPr txBox="1"/>
          <p:nvPr/>
        </p:nvSpPr>
        <p:spPr>
          <a:xfrm>
            <a:off x="1737270" y="4159545"/>
            <a:ext cx="6603988" cy="197116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be responsible for the treatment of animals and the first step of medical examination</a:t>
            </a:r>
          </a:p>
        </p:txBody>
      </p:sp>
      <p:sp>
        <p:nvSpPr>
          <p:cNvPr id="16" name="TextBox 16"/>
          <p:cNvSpPr txBox="1"/>
          <p:nvPr/>
        </p:nvSpPr>
        <p:spPr>
          <a:xfrm>
            <a:off x="10749823" y="4159545"/>
            <a:ext cx="6509477" cy="1971167"/>
          </a:xfrm>
          <a:prstGeom prst="rect">
            <a:avLst/>
          </a:prstGeom>
        </p:spPr>
        <p:txBody>
          <a:bodyPr lIns="0" tIns="0" rIns="0" bIns="0" rtlCol="0" anchor="t">
            <a:spAutoFit/>
          </a:bodyPr>
          <a:lstStyle/>
          <a:p>
            <a:pPr>
              <a:lnSpc>
                <a:spcPts val="5343"/>
              </a:lnSpc>
            </a:pPr>
            <a:r>
              <a:rPr lang="en-US" sz="3199" spc="-3">
                <a:solidFill>
                  <a:srgbClr val="004AAD"/>
                </a:solidFill>
                <a:latin typeface="思源黑体-粗体"/>
              </a:rPr>
              <a:t> Pharmacy, provide medicine and give additional treatment for animals in need of rescue</a:t>
            </a:r>
          </a:p>
        </p:txBody>
      </p:sp>
      <p:pic>
        <p:nvPicPr>
          <p:cNvPr id="17" name="Picture 17"/>
          <p:cNvPicPr>
            <a:picLocks noChangeAspect="1"/>
          </p:cNvPicPr>
          <p:nvPr/>
        </p:nvPicPr>
        <p:blipFill>
          <a:blip r:embed="rId4"/>
          <a:srcRect/>
          <a:stretch>
            <a:fillRect/>
          </a:stretch>
        </p:blipFill>
        <p:spPr>
          <a:xfrm>
            <a:off x="505497" y="275187"/>
            <a:ext cx="1560568" cy="1556666"/>
          </a:xfrm>
          <a:prstGeom prst="rect">
            <a:avLst/>
          </a:prstGeom>
        </p:spPr>
      </p:pic>
      <p:sp>
        <p:nvSpPr>
          <p:cNvPr id="18" name="TextBox 18"/>
          <p:cNvSpPr txBox="1"/>
          <p:nvPr/>
        </p:nvSpPr>
        <p:spPr>
          <a:xfrm>
            <a:off x="2030416" y="873499"/>
            <a:ext cx="368959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Medical Care</a:t>
            </a:r>
          </a:p>
        </p:txBody>
      </p:sp>
      <p:grpSp>
        <p:nvGrpSpPr>
          <p:cNvPr id="19" name="Group 19"/>
          <p:cNvGrpSpPr/>
          <p:nvPr/>
        </p:nvGrpSpPr>
        <p:grpSpPr>
          <a:xfrm>
            <a:off x="1480189" y="6449123"/>
            <a:ext cx="883928" cy="882164"/>
            <a:chOff x="0" y="0"/>
            <a:chExt cx="1178570" cy="1176219"/>
          </a:xfrm>
        </p:grpSpPr>
        <p:grpSp>
          <p:nvGrpSpPr>
            <p:cNvPr id="20" name="Group 20"/>
            <p:cNvGrpSpPr/>
            <p:nvPr/>
          </p:nvGrpSpPr>
          <p:grpSpPr>
            <a:xfrm>
              <a:off x="0" y="0"/>
              <a:ext cx="1178570" cy="1176219"/>
              <a:chOff x="0" y="0"/>
              <a:chExt cx="812800" cy="811179"/>
            </a:xfrm>
          </p:grpSpPr>
          <p:sp>
            <p:nvSpPr>
              <p:cNvPr id="21" name="Freeform 21"/>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38"/>
                  </a:lnSpc>
                </a:pPr>
                <a:endParaRPr/>
              </a:p>
            </p:txBody>
          </p:sp>
        </p:grpSp>
        <p:sp>
          <p:nvSpPr>
            <p:cNvPr id="23" name="TextBox 23"/>
            <p:cNvSpPr txBox="1"/>
            <p:nvPr/>
          </p:nvSpPr>
          <p:spPr>
            <a:xfrm>
              <a:off x="165590" y="30024"/>
              <a:ext cx="916442" cy="905835"/>
            </a:xfrm>
            <a:prstGeom prst="rect">
              <a:avLst/>
            </a:prstGeom>
          </p:spPr>
          <p:txBody>
            <a:bodyPr lIns="0" tIns="0" rIns="0" bIns="0" rtlCol="0" anchor="t">
              <a:spAutoFit/>
            </a:bodyPr>
            <a:lstStyle/>
            <a:p>
              <a:pPr>
                <a:lnSpc>
                  <a:spcPts val="5862"/>
                </a:lnSpc>
              </a:pPr>
              <a:r>
                <a:rPr lang="en-US" sz="4015" spc="-140">
                  <a:solidFill>
                    <a:srgbClr val="FFFFFF"/>
                  </a:solidFill>
                  <a:latin typeface="思源黑体-超粗体"/>
                </a:rPr>
                <a:t>03</a:t>
              </a:r>
            </a:p>
          </p:txBody>
        </p:sp>
      </p:grpSp>
      <p:sp>
        <p:nvSpPr>
          <p:cNvPr id="24" name="TextBox 24"/>
          <p:cNvSpPr txBox="1"/>
          <p:nvPr/>
        </p:nvSpPr>
        <p:spPr>
          <a:xfrm>
            <a:off x="2594844" y="6553809"/>
            <a:ext cx="6603987" cy="612962"/>
          </a:xfrm>
          <a:prstGeom prst="rect">
            <a:avLst/>
          </a:prstGeom>
        </p:spPr>
        <p:txBody>
          <a:bodyPr wrap="square" lIns="0" tIns="0" rIns="0" bIns="0" rtlCol="0" anchor="t">
            <a:spAutoFit/>
          </a:bodyPr>
          <a:lstStyle/>
          <a:p>
            <a:pPr>
              <a:lnSpc>
                <a:spcPts val="5064"/>
              </a:lnSpc>
            </a:pPr>
            <a:r>
              <a:rPr lang="en-US" sz="3617" spc="-3" dirty="0">
                <a:solidFill>
                  <a:srgbClr val="004AAD"/>
                </a:solidFill>
                <a:latin typeface="思源黑体-粗体 Bold"/>
              </a:rPr>
              <a:t>Treatment Organization</a:t>
            </a:r>
          </a:p>
        </p:txBody>
      </p:sp>
      <p:sp>
        <p:nvSpPr>
          <p:cNvPr id="25" name="TextBox 25"/>
          <p:cNvSpPr txBox="1"/>
          <p:nvPr/>
        </p:nvSpPr>
        <p:spPr>
          <a:xfrm>
            <a:off x="1727745" y="7559888"/>
            <a:ext cx="6603988" cy="1971167"/>
          </a:xfrm>
          <a:prstGeom prst="rect">
            <a:avLst/>
          </a:prstGeom>
        </p:spPr>
        <p:txBody>
          <a:bodyPr lIns="0" tIns="0" rIns="0" bIns="0" rtlCol="0" anchor="t">
            <a:spAutoFit/>
          </a:bodyPr>
          <a:lstStyle/>
          <a:p>
            <a:pPr>
              <a:lnSpc>
                <a:spcPts val="5344"/>
              </a:lnSpc>
            </a:pPr>
            <a:r>
              <a:rPr lang="en-US" sz="3200" spc="-3" dirty="0">
                <a:solidFill>
                  <a:srgbClr val="004AAD"/>
                </a:solidFill>
                <a:latin typeface="思源黑体-粗体"/>
              </a:rPr>
              <a:t>Behavior therapist, analyze the behavior of animals in need of rescue and provide advance check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grpSp>
        <p:nvGrpSpPr>
          <p:cNvPr id="3" name="Group 3"/>
          <p:cNvGrpSpPr/>
          <p:nvPr/>
        </p:nvGrpSpPr>
        <p:grpSpPr>
          <a:xfrm>
            <a:off x="1028700" y="3626770"/>
            <a:ext cx="883928" cy="882164"/>
            <a:chOff x="0" y="0"/>
            <a:chExt cx="1178570" cy="1176219"/>
          </a:xfrm>
        </p:grpSpPr>
        <p:grpSp>
          <p:nvGrpSpPr>
            <p:cNvPr id="4" name="Group 4"/>
            <p:cNvGrpSpPr/>
            <p:nvPr/>
          </p:nvGrpSpPr>
          <p:grpSpPr>
            <a:xfrm>
              <a:off x="0" y="0"/>
              <a:ext cx="1178570" cy="1176219"/>
              <a:chOff x="0" y="0"/>
              <a:chExt cx="812800" cy="811179"/>
            </a:xfrm>
          </p:grpSpPr>
          <p:sp>
            <p:nvSpPr>
              <p:cNvPr id="5" name="Freeform 5"/>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938"/>
                  </a:lnSpc>
                </a:pPr>
                <a:endParaRPr/>
              </a:p>
            </p:txBody>
          </p:sp>
        </p:grpSp>
        <p:sp>
          <p:nvSpPr>
            <p:cNvPr id="7" name="TextBox 7"/>
            <p:cNvSpPr txBox="1"/>
            <p:nvPr/>
          </p:nvSpPr>
          <p:spPr>
            <a:xfrm>
              <a:off x="165590" y="30024"/>
              <a:ext cx="916442" cy="905835"/>
            </a:xfrm>
            <a:prstGeom prst="rect">
              <a:avLst/>
            </a:prstGeom>
          </p:spPr>
          <p:txBody>
            <a:bodyPr lIns="0" tIns="0" rIns="0" bIns="0" rtlCol="0" anchor="t">
              <a:spAutoFit/>
            </a:bodyPr>
            <a:lstStyle/>
            <a:p>
              <a:pPr>
                <a:lnSpc>
                  <a:spcPts val="5862"/>
                </a:lnSpc>
              </a:pPr>
              <a:r>
                <a:rPr lang="en-US" sz="4015" spc="-140">
                  <a:solidFill>
                    <a:srgbClr val="FFFFFF"/>
                  </a:solidFill>
                  <a:latin typeface="思源黑体-超粗体"/>
                </a:rPr>
                <a:t>01</a:t>
              </a:r>
            </a:p>
          </p:txBody>
        </p:sp>
      </p:grpSp>
      <p:grpSp>
        <p:nvGrpSpPr>
          <p:cNvPr id="8" name="Group 8"/>
          <p:cNvGrpSpPr/>
          <p:nvPr/>
        </p:nvGrpSpPr>
        <p:grpSpPr>
          <a:xfrm>
            <a:off x="8973076" y="3626770"/>
            <a:ext cx="883928" cy="882164"/>
            <a:chOff x="0" y="0"/>
            <a:chExt cx="1178570" cy="1176219"/>
          </a:xfrm>
        </p:grpSpPr>
        <p:grpSp>
          <p:nvGrpSpPr>
            <p:cNvPr id="9" name="Group 9"/>
            <p:cNvGrpSpPr/>
            <p:nvPr/>
          </p:nvGrpSpPr>
          <p:grpSpPr>
            <a:xfrm>
              <a:off x="0" y="0"/>
              <a:ext cx="1178570" cy="1176219"/>
              <a:chOff x="0" y="0"/>
              <a:chExt cx="812800" cy="811179"/>
            </a:xfrm>
          </p:grpSpPr>
          <p:sp>
            <p:nvSpPr>
              <p:cNvPr id="10" name="Freeform 10"/>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38"/>
                  </a:lnSpc>
                </a:pPr>
                <a:endParaRPr/>
              </a:p>
            </p:txBody>
          </p:sp>
        </p:grpSp>
        <p:sp>
          <p:nvSpPr>
            <p:cNvPr id="12" name="TextBox 12"/>
            <p:cNvSpPr txBox="1"/>
            <p:nvPr/>
          </p:nvSpPr>
          <p:spPr>
            <a:xfrm>
              <a:off x="165590" y="30024"/>
              <a:ext cx="916442" cy="905835"/>
            </a:xfrm>
            <a:prstGeom prst="rect">
              <a:avLst/>
            </a:prstGeom>
          </p:spPr>
          <p:txBody>
            <a:bodyPr lIns="0" tIns="0" rIns="0" bIns="0" rtlCol="0" anchor="t">
              <a:spAutoFit/>
            </a:bodyPr>
            <a:lstStyle/>
            <a:p>
              <a:pPr>
                <a:lnSpc>
                  <a:spcPts val="5862"/>
                </a:lnSpc>
              </a:pPr>
              <a:r>
                <a:rPr lang="en-US" sz="4015" spc="-140">
                  <a:solidFill>
                    <a:srgbClr val="FFFFFF"/>
                  </a:solidFill>
                  <a:latin typeface="思源黑体-超粗体"/>
                </a:rPr>
                <a:t>02</a:t>
              </a:r>
            </a:p>
          </p:txBody>
        </p:sp>
      </p:grpSp>
      <p:sp>
        <p:nvSpPr>
          <p:cNvPr id="13" name="TextBox 13"/>
          <p:cNvSpPr txBox="1"/>
          <p:nvPr/>
        </p:nvSpPr>
        <p:spPr>
          <a:xfrm>
            <a:off x="2143356" y="3731455"/>
            <a:ext cx="5254232" cy="612962"/>
          </a:xfrm>
          <a:prstGeom prst="rect">
            <a:avLst/>
          </a:prstGeom>
        </p:spPr>
        <p:txBody>
          <a:bodyPr wrap="square" lIns="0" tIns="0" rIns="0" bIns="0" rtlCol="0" anchor="t">
            <a:spAutoFit/>
          </a:bodyPr>
          <a:lstStyle/>
          <a:p>
            <a:pPr>
              <a:lnSpc>
                <a:spcPts val="5064"/>
              </a:lnSpc>
            </a:pPr>
            <a:r>
              <a:rPr lang="en-US" sz="3617" spc="-3" dirty="0">
                <a:solidFill>
                  <a:srgbClr val="004AAD"/>
                </a:solidFill>
                <a:latin typeface="思源黑体-粗体 Bold"/>
              </a:rPr>
              <a:t>Adopter Organization</a:t>
            </a:r>
          </a:p>
        </p:txBody>
      </p:sp>
      <p:sp>
        <p:nvSpPr>
          <p:cNvPr id="14" name="TextBox 14"/>
          <p:cNvSpPr txBox="1"/>
          <p:nvPr/>
        </p:nvSpPr>
        <p:spPr>
          <a:xfrm>
            <a:off x="10087733" y="3731455"/>
            <a:ext cx="7758614" cy="612962"/>
          </a:xfrm>
          <a:prstGeom prst="rect">
            <a:avLst/>
          </a:prstGeom>
        </p:spPr>
        <p:txBody>
          <a:bodyPr lIns="0" tIns="0" rIns="0" bIns="0" rtlCol="0" anchor="t">
            <a:spAutoFit/>
          </a:bodyPr>
          <a:lstStyle/>
          <a:p>
            <a:pPr>
              <a:lnSpc>
                <a:spcPts val="5064"/>
              </a:lnSpc>
            </a:pPr>
            <a:r>
              <a:rPr lang="en-US" sz="3617" spc="-3" dirty="0">
                <a:solidFill>
                  <a:srgbClr val="004AAD"/>
                </a:solidFill>
                <a:latin typeface="思源黑体-粗体 Bold"/>
              </a:rPr>
              <a:t>Adoption Operation Organization</a:t>
            </a:r>
          </a:p>
        </p:txBody>
      </p:sp>
      <p:sp>
        <p:nvSpPr>
          <p:cNvPr id="15" name="TextBox 15"/>
          <p:cNvSpPr txBox="1"/>
          <p:nvPr/>
        </p:nvSpPr>
        <p:spPr>
          <a:xfrm>
            <a:off x="1285781" y="5010150"/>
            <a:ext cx="7005663"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check status and request</a:t>
            </a:r>
          </a:p>
        </p:txBody>
      </p:sp>
      <p:sp>
        <p:nvSpPr>
          <p:cNvPr id="16" name="TextBox 16"/>
          <p:cNvSpPr txBox="1"/>
          <p:nvPr/>
        </p:nvSpPr>
        <p:spPr>
          <a:xfrm>
            <a:off x="10087733" y="5010150"/>
            <a:ext cx="6509477" cy="618617"/>
          </a:xfrm>
          <a:prstGeom prst="rect">
            <a:avLst/>
          </a:prstGeom>
        </p:spPr>
        <p:txBody>
          <a:bodyPr lIns="0" tIns="0" rIns="0" bIns="0" rtlCol="0" anchor="t">
            <a:spAutoFit/>
          </a:bodyPr>
          <a:lstStyle/>
          <a:p>
            <a:pPr>
              <a:lnSpc>
                <a:spcPts val="5343"/>
              </a:lnSpc>
            </a:pPr>
            <a:r>
              <a:rPr lang="en-US" sz="3199" spc="-3">
                <a:solidFill>
                  <a:srgbClr val="004AAD"/>
                </a:solidFill>
                <a:latin typeface="思源黑体-粗体"/>
              </a:rPr>
              <a:t>approve adopter accounts</a:t>
            </a:r>
          </a:p>
        </p:txBody>
      </p:sp>
      <p:pic>
        <p:nvPicPr>
          <p:cNvPr id="17" name="Picture 17"/>
          <p:cNvPicPr>
            <a:picLocks noChangeAspect="1"/>
          </p:cNvPicPr>
          <p:nvPr/>
        </p:nvPicPr>
        <p:blipFill>
          <a:blip r:embed="rId4"/>
          <a:srcRect/>
          <a:stretch>
            <a:fillRect/>
          </a:stretch>
        </p:blipFill>
        <p:spPr>
          <a:xfrm>
            <a:off x="505497" y="275187"/>
            <a:ext cx="1560568" cy="1556666"/>
          </a:xfrm>
          <a:prstGeom prst="rect">
            <a:avLst/>
          </a:prstGeom>
        </p:spPr>
      </p:pic>
      <p:sp>
        <p:nvSpPr>
          <p:cNvPr id="18" name="TextBox 18"/>
          <p:cNvSpPr txBox="1"/>
          <p:nvPr/>
        </p:nvSpPr>
        <p:spPr>
          <a:xfrm>
            <a:off x="2030416" y="873499"/>
            <a:ext cx="5367172"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Adoption Enterprise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grpSp>
        <p:nvGrpSpPr>
          <p:cNvPr id="3" name="Group 3"/>
          <p:cNvGrpSpPr/>
          <p:nvPr/>
        </p:nvGrpSpPr>
        <p:grpSpPr>
          <a:xfrm>
            <a:off x="1028700" y="3626770"/>
            <a:ext cx="883928" cy="882164"/>
            <a:chOff x="0" y="0"/>
            <a:chExt cx="1178570" cy="1176219"/>
          </a:xfrm>
        </p:grpSpPr>
        <p:grpSp>
          <p:nvGrpSpPr>
            <p:cNvPr id="4" name="Group 4"/>
            <p:cNvGrpSpPr/>
            <p:nvPr/>
          </p:nvGrpSpPr>
          <p:grpSpPr>
            <a:xfrm>
              <a:off x="0" y="0"/>
              <a:ext cx="1178570" cy="1176219"/>
              <a:chOff x="0" y="0"/>
              <a:chExt cx="812800" cy="811179"/>
            </a:xfrm>
          </p:grpSpPr>
          <p:sp>
            <p:nvSpPr>
              <p:cNvPr id="5" name="Freeform 5"/>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938"/>
                  </a:lnSpc>
                </a:pPr>
                <a:endParaRPr/>
              </a:p>
            </p:txBody>
          </p:sp>
        </p:grpSp>
        <p:sp>
          <p:nvSpPr>
            <p:cNvPr id="7" name="TextBox 7"/>
            <p:cNvSpPr txBox="1"/>
            <p:nvPr/>
          </p:nvSpPr>
          <p:spPr>
            <a:xfrm>
              <a:off x="165590" y="30024"/>
              <a:ext cx="916442" cy="905835"/>
            </a:xfrm>
            <a:prstGeom prst="rect">
              <a:avLst/>
            </a:prstGeom>
          </p:spPr>
          <p:txBody>
            <a:bodyPr lIns="0" tIns="0" rIns="0" bIns="0" rtlCol="0" anchor="t">
              <a:spAutoFit/>
            </a:bodyPr>
            <a:lstStyle/>
            <a:p>
              <a:pPr>
                <a:lnSpc>
                  <a:spcPts val="5862"/>
                </a:lnSpc>
              </a:pPr>
              <a:r>
                <a:rPr lang="en-US" sz="4015" spc="-140">
                  <a:solidFill>
                    <a:srgbClr val="FFFFFF"/>
                  </a:solidFill>
                  <a:latin typeface="思源黑体-超粗体"/>
                </a:rPr>
                <a:t>01</a:t>
              </a:r>
            </a:p>
          </p:txBody>
        </p:sp>
      </p:grpSp>
      <p:grpSp>
        <p:nvGrpSpPr>
          <p:cNvPr id="8" name="Group 8"/>
          <p:cNvGrpSpPr/>
          <p:nvPr/>
        </p:nvGrpSpPr>
        <p:grpSpPr>
          <a:xfrm>
            <a:off x="9816404" y="3626770"/>
            <a:ext cx="883928" cy="882164"/>
            <a:chOff x="0" y="0"/>
            <a:chExt cx="1178570" cy="1176219"/>
          </a:xfrm>
        </p:grpSpPr>
        <p:grpSp>
          <p:nvGrpSpPr>
            <p:cNvPr id="9" name="Group 9"/>
            <p:cNvGrpSpPr/>
            <p:nvPr/>
          </p:nvGrpSpPr>
          <p:grpSpPr>
            <a:xfrm>
              <a:off x="0" y="0"/>
              <a:ext cx="1178570" cy="1176219"/>
              <a:chOff x="0" y="0"/>
              <a:chExt cx="812800" cy="811179"/>
            </a:xfrm>
          </p:grpSpPr>
          <p:sp>
            <p:nvSpPr>
              <p:cNvPr id="10" name="Freeform 10"/>
              <p:cNvSpPr/>
              <p:nvPr/>
            </p:nvSpPr>
            <p:spPr>
              <a:xfrm>
                <a:off x="25657" y="0"/>
                <a:ext cx="761487" cy="811179"/>
              </a:xfrm>
              <a:custGeom>
                <a:avLst/>
                <a:gdLst/>
                <a:ahLst/>
                <a:cxnLst/>
                <a:rect l="l" t="t" r="r" b="b"/>
                <a:pathLst>
                  <a:path w="761487" h="811179">
                    <a:moveTo>
                      <a:pt x="380743" y="0"/>
                    </a:moveTo>
                    <a:cubicBezTo>
                      <a:pt x="594802" y="13541"/>
                      <a:pt x="761486" y="191103"/>
                      <a:pt x="761486" y="405589"/>
                    </a:cubicBezTo>
                    <a:cubicBezTo>
                      <a:pt x="761486" y="620076"/>
                      <a:pt x="594802" y="797638"/>
                      <a:pt x="380743" y="811179"/>
                    </a:cubicBezTo>
                    <a:cubicBezTo>
                      <a:pt x="166684" y="797638"/>
                      <a:pt x="0" y="620076"/>
                      <a:pt x="0" y="405589"/>
                    </a:cubicBezTo>
                    <a:cubicBezTo>
                      <a:pt x="0" y="191103"/>
                      <a:pt x="166684" y="13541"/>
                      <a:pt x="380743" y="0"/>
                    </a:cubicBezTo>
                    <a:close/>
                  </a:path>
                </a:pathLst>
              </a:custGeom>
              <a:solidFill>
                <a:srgbClr val="004AAD"/>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38"/>
                  </a:lnSpc>
                </a:pPr>
                <a:endParaRPr/>
              </a:p>
            </p:txBody>
          </p:sp>
        </p:grpSp>
        <p:sp>
          <p:nvSpPr>
            <p:cNvPr id="12" name="TextBox 12"/>
            <p:cNvSpPr txBox="1"/>
            <p:nvPr/>
          </p:nvSpPr>
          <p:spPr>
            <a:xfrm>
              <a:off x="165590" y="30024"/>
              <a:ext cx="916442" cy="905835"/>
            </a:xfrm>
            <a:prstGeom prst="rect">
              <a:avLst/>
            </a:prstGeom>
          </p:spPr>
          <p:txBody>
            <a:bodyPr lIns="0" tIns="0" rIns="0" bIns="0" rtlCol="0" anchor="t">
              <a:spAutoFit/>
            </a:bodyPr>
            <a:lstStyle/>
            <a:p>
              <a:pPr>
                <a:lnSpc>
                  <a:spcPts val="5862"/>
                </a:lnSpc>
              </a:pPr>
              <a:r>
                <a:rPr lang="en-US" sz="4015" spc="-140">
                  <a:solidFill>
                    <a:srgbClr val="FFFFFF"/>
                  </a:solidFill>
                  <a:latin typeface="思源黑体-超粗体"/>
                </a:rPr>
                <a:t>02</a:t>
              </a:r>
            </a:p>
          </p:txBody>
        </p:sp>
      </p:grpSp>
      <p:sp>
        <p:nvSpPr>
          <p:cNvPr id="13" name="TextBox 13"/>
          <p:cNvSpPr txBox="1"/>
          <p:nvPr/>
        </p:nvSpPr>
        <p:spPr>
          <a:xfrm>
            <a:off x="2143356" y="3731455"/>
            <a:ext cx="2226469" cy="612962"/>
          </a:xfrm>
          <a:prstGeom prst="rect">
            <a:avLst/>
          </a:prstGeom>
        </p:spPr>
        <p:txBody>
          <a:bodyPr lIns="0" tIns="0" rIns="0" bIns="0" rtlCol="0" anchor="t">
            <a:spAutoFit/>
          </a:bodyPr>
          <a:lstStyle/>
          <a:p>
            <a:pPr>
              <a:lnSpc>
                <a:spcPts val="5064"/>
              </a:lnSpc>
            </a:pPr>
            <a:r>
              <a:rPr lang="en-US" sz="3617" spc="-3">
                <a:solidFill>
                  <a:srgbClr val="004AAD"/>
                </a:solidFill>
                <a:latin typeface="思源黑体-粗体 Bold"/>
              </a:rPr>
              <a:t>Volunteer</a:t>
            </a:r>
          </a:p>
        </p:txBody>
      </p:sp>
      <p:sp>
        <p:nvSpPr>
          <p:cNvPr id="14" name="TextBox 14"/>
          <p:cNvSpPr txBox="1"/>
          <p:nvPr/>
        </p:nvSpPr>
        <p:spPr>
          <a:xfrm>
            <a:off x="10931061" y="3731455"/>
            <a:ext cx="4298528" cy="612962"/>
          </a:xfrm>
          <a:prstGeom prst="rect">
            <a:avLst/>
          </a:prstGeom>
        </p:spPr>
        <p:txBody>
          <a:bodyPr lIns="0" tIns="0" rIns="0" bIns="0" rtlCol="0" anchor="t">
            <a:spAutoFit/>
          </a:bodyPr>
          <a:lstStyle/>
          <a:p>
            <a:pPr>
              <a:lnSpc>
                <a:spcPts val="5064"/>
              </a:lnSpc>
            </a:pPr>
            <a:r>
              <a:rPr lang="en-US" sz="3617" spc="-3">
                <a:solidFill>
                  <a:srgbClr val="004AAD"/>
                </a:solidFill>
                <a:latin typeface="思源黑体-粗体 Bold"/>
              </a:rPr>
              <a:t>Volunteer Manager</a:t>
            </a:r>
          </a:p>
        </p:txBody>
      </p:sp>
      <p:sp>
        <p:nvSpPr>
          <p:cNvPr id="15" name="TextBox 15"/>
          <p:cNvSpPr txBox="1"/>
          <p:nvPr/>
        </p:nvSpPr>
        <p:spPr>
          <a:xfrm>
            <a:off x="1285781" y="5010150"/>
            <a:ext cx="8257942"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get job and report process</a:t>
            </a:r>
          </a:p>
        </p:txBody>
      </p:sp>
      <p:sp>
        <p:nvSpPr>
          <p:cNvPr id="16" name="TextBox 16"/>
          <p:cNvSpPr txBox="1"/>
          <p:nvPr/>
        </p:nvSpPr>
        <p:spPr>
          <a:xfrm>
            <a:off x="10931061" y="5010150"/>
            <a:ext cx="6509477" cy="618617"/>
          </a:xfrm>
          <a:prstGeom prst="rect">
            <a:avLst/>
          </a:prstGeom>
        </p:spPr>
        <p:txBody>
          <a:bodyPr lIns="0" tIns="0" rIns="0" bIns="0" rtlCol="0" anchor="t">
            <a:spAutoFit/>
          </a:bodyPr>
          <a:lstStyle/>
          <a:p>
            <a:pPr>
              <a:lnSpc>
                <a:spcPts val="5343"/>
              </a:lnSpc>
            </a:pPr>
            <a:r>
              <a:rPr lang="en-US" sz="3199" spc="-3">
                <a:solidFill>
                  <a:srgbClr val="004AAD"/>
                </a:solidFill>
                <a:latin typeface="思源黑体-粗体"/>
              </a:rPr>
              <a:t>assign volunteer tasks</a:t>
            </a:r>
          </a:p>
        </p:txBody>
      </p:sp>
      <p:pic>
        <p:nvPicPr>
          <p:cNvPr id="17" name="Picture 17"/>
          <p:cNvPicPr>
            <a:picLocks noChangeAspect="1"/>
          </p:cNvPicPr>
          <p:nvPr/>
        </p:nvPicPr>
        <p:blipFill>
          <a:blip r:embed="rId4"/>
          <a:srcRect/>
          <a:stretch>
            <a:fillRect/>
          </a:stretch>
        </p:blipFill>
        <p:spPr>
          <a:xfrm>
            <a:off x="505497" y="275187"/>
            <a:ext cx="1560568" cy="1556666"/>
          </a:xfrm>
          <a:prstGeom prst="rect">
            <a:avLst/>
          </a:prstGeom>
        </p:spPr>
      </p:pic>
      <p:sp>
        <p:nvSpPr>
          <p:cNvPr id="18" name="TextBox 18"/>
          <p:cNvSpPr txBox="1"/>
          <p:nvPr/>
        </p:nvSpPr>
        <p:spPr>
          <a:xfrm>
            <a:off x="2030416" y="873499"/>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Volunteer Enterprise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7038" y="3543433"/>
            <a:ext cx="5494209" cy="3200134"/>
            <a:chOff x="0" y="0"/>
            <a:chExt cx="1447035" cy="842834"/>
          </a:xfrm>
        </p:grpSpPr>
        <p:sp>
          <p:nvSpPr>
            <p:cNvPr id="3" name="Freeform 3"/>
            <p:cNvSpPr/>
            <p:nvPr/>
          </p:nvSpPr>
          <p:spPr>
            <a:xfrm>
              <a:off x="0" y="0"/>
              <a:ext cx="1447035" cy="842834"/>
            </a:xfrm>
            <a:custGeom>
              <a:avLst/>
              <a:gdLst/>
              <a:ahLst/>
              <a:cxnLst/>
              <a:rect l="l" t="t" r="r" b="b"/>
              <a:pathLst>
                <a:path w="1447035" h="842834">
                  <a:moveTo>
                    <a:pt x="723517" y="0"/>
                  </a:moveTo>
                  <a:lnTo>
                    <a:pt x="1447035" y="842834"/>
                  </a:lnTo>
                  <a:lnTo>
                    <a:pt x="0" y="842834"/>
                  </a:lnTo>
                  <a:lnTo>
                    <a:pt x="723517" y="0"/>
                  </a:lnTo>
                  <a:close/>
                </a:path>
              </a:pathLst>
            </a:custGeom>
            <a:solidFill>
              <a:srgbClr val="004AAD"/>
            </a:solidFill>
          </p:spPr>
        </p:sp>
        <p:sp>
          <p:nvSpPr>
            <p:cNvPr id="4" name="TextBox 4"/>
            <p:cNvSpPr txBox="1"/>
            <p:nvPr/>
          </p:nvSpPr>
          <p:spPr>
            <a:xfrm>
              <a:off x="127000" y="301625"/>
              <a:ext cx="558800" cy="3587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940828" y="3543433"/>
            <a:ext cx="5494209" cy="3200134"/>
            <a:chOff x="0" y="0"/>
            <a:chExt cx="1447035" cy="842834"/>
          </a:xfrm>
        </p:grpSpPr>
        <p:sp>
          <p:nvSpPr>
            <p:cNvPr id="6" name="Freeform 6"/>
            <p:cNvSpPr/>
            <p:nvPr/>
          </p:nvSpPr>
          <p:spPr>
            <a:xfrm>
              <a:off x="0" y="0"/>
              <a:ext cx="1447035" cy="842834"/>
            </a:xfrm>
            <a:custGeom>
              <a:avLst/>
              <a:gdLst/>
              <a:ahLst/>
              <a:cxnLst/>
              <a:rect l="l" t="t" r="r" b="b"/>
              <a:pathLst>
                <a:path w="1447035" h="842834">
                  <a:moveTo>
                    <a:pt x="723517" y="0"/>
                  </a:moveTo>
                  <a:lnTo>
                    <a:pt x="1447035" y="842834"/>
                  </a:lnTo>
                  <a:lnTo>
                    <a:pt x="0" y="842834"/>
                  </a:lnTo>
                  <a:lnTo>
                    <a:pt x="723517" y="0"/>
                  </a:lnTo>
                  <a:close/>
                </a:path>
              </a:pathLst>
            </a:custGeom>
            <a:solidFill>
              <a:srgbClr val="004AAD"/>
            </a:solidFill>
          </p:spPr>
        </p:sp>
        <p:sp>
          <p:nvSpPr>
            <p:cNvPr id="7" name="TextBox 7"/>
            <p:cNvSpPr txBox="1"/>
            <p:nvPr/>
          </p:nvSpPr>
          <p:spPr>
            <a:xfrm>
              <a:off x="127000" y="301625"/>
              <a:ext cx="558800" cy="3587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229478" y="3669044"/>
            <a:ext cx="7829043" cy="2306121"/>
          </a:xfrm>
          <a:prstGeom prst="rect">
            <a:avLst/>
          </a:prstGeom>
        </p:spPr>
        <p:txBody>
          <a:bodyPr lIns="0" tIns="0" rIns="0" bIns="0" rtlCol="0" anchor="t">
            <a:spAutoFit/>
          </a:bodyPr>
          <a:lstStyle/>
          <a:p>
            <a:pPr algn="ctr">
              <a:lnSpc>
                <a:spcPts val="19064"/>
              </a:lnSpc>
            </a:pPr>
            <a:r>
              <a:rPr lang="en-US" sz="13057" spc="-457">
                <a:solidFill>
                  <a:srgbClr val="000000"/>
                </a:solidFill>
                <a:latin typeface="思源黑体-超粗体"/>
              </a:rPr>
              <a:t>PART-</a:t>
            </a:r>
            <a:r>
              <a:rPr lang="en-US" sz="13057" spc="-457">
                <a:solidFill>
                  <a:srgbClr val="004AAD"/>
                </a:solidFill>
                <a:latin typeface="思源黑体-超粗体"/>
              </a:rPr>
              <a:t>04</a:t>
            </a:r>
          </a:p>
        </p:txBody>
      </p:sp>
      <p:sp>
        <p:nvSpPr>
          <p:cNvPr id="9" name="AutoShape 9"/>
          <p:cNvSpPr/>
          <p:nvPr/>
        </p:nvSpPr>
        <p:spPr>
          <a:xfrm>
            <a:off x="8622329" y="6437332"/>
            <a:ext cx="1043342" cy="0"/>
          </a:xfrm>
          <a:prstGeom prst="line">
            <a:avLst/>
          </a:prstGeom>
          <a:ln w="47625" cap="flat">
            <a:solidFill>
              <a:srgbClr val="000000"/>
            </a:solidFill>
            <a:prstDash val="solid"/>
            <a:headEnd type="none" w="sm" len="sm"/>
            <a:tailEnd type="none" w="sm" len="sm"/>
          </a:ln>
        </p:spPr>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6600" y="0"/>
            <a:ext cx="4114800" cy="4114800"/>
          </a:xfrm>
          <a:prstGeom prst="rect">
            <a:avLst/>
          </a:prstGeom>
        </p:spPr>
      </p:pic>
      <p:sp>
        <p:nvSpPr>
          <p:cNvPr id="11" name="TextBox 11"/>
          <p:cNvSpPr txBox="1"/>
          <p:nvPr/>
        </p:nvSpPr>
        <p:spPr>
          <a:xfrm>
            <a:off x="7291287" y="6945764"/>
            <a:ext cx="4748768" cy="944840"/>
          </a:xfrm>
          <a:prstGeom prst="rect">
            <a:avLst/>
          </a:prstGeom>
        </p:spPr>
        <p:txBody>
          <a:bodyPr lIns="0" tIns="0" rIns="0" bIns="0" rtlCol="0" anchor="t">
            <a:spAutoFit/>
          </a:bodyPr>
          <a:lstStyle/>
          <a:p>
            <a:pPr>
              <a:lnSpc>
                <a:spcPts val="7772"/>
              </a:lnSpc>
            </a:pPr>
            <a:r>
              <a:rPr lang="en-US" sz="5551" spc="-5">
                <a:solidFill>
                  <a:srgbClr val="000000"/>
                </a:solidFill>
                <a:latin typeface="思源黑体-超粗体 Bold"/>
              </a:rPr>
              <a:t>USE CASE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2953" y="3129661"/>
            <a:ext cx="4334267" cy="0"/>
          </a:xfrm>
          <a:prstGeom prst="line">
            <a:avLst/>
          </a:prstGeom>
          <a:ln w="19050" cap="flat">
            <a:solidFill>
              <a:srgbClr val="004AAD"/>
            </a:solidFill>
            <a:prstDash val="solid"/>
            <a:headEnd type="none" w="sm" len="sm"/>
            <a:tailEnd type="none" w="sm" len="sm"/>
          </a:ln>
        </p:spPr>
      </p:sp>
      <p:sp>
        <p:nvSpPr>
          <p:cNvPr id="3" name="AutoShape 3"/>
          <p:cNvSpPr/>
          <p:nvPr/>
        </p:nvSpPr>
        <p:spPr>
          <a:xfrm>
            <a:off x="10769382" y="3110611"/>
            <a:ext cx="4334267" cy="0"/>
          </a:xfrm>
          <a:prstGeom prst="line">
            <a:avLst/>
          </a:prstGeom>
          <a:ln w="19050" cap="flat">
            <a:solidFill>
              <a:srgbClr val="004AAD"/>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10769382" y="3863500"/>
            <a:ext cx="6350248" cy="2560000"/>
          </a:xfrm>
          <a:prstGeom prst="rect">
            <a:avLst/>
          </a:prstGeom>
        </p:spPr>
      </p:pic>
      <p:pic>
        <p:nvPicPr>
          <p:cNvPr id="5" name="Picture 5"/>
          <p:cNvPicPr>
            <a:picLocks noChangeAspect="1"/>
          </p:cNvPicPr>
          <p:nvPr/>
        </p:nvPicPr>
        <p:blipFill>
          <a:blip r:embed="rId3"/>
          <a:srcRect/>
          <a:stretch>
            <a:fillRect/>
          </a:stretch>
        </p:blipFill>
        <p:spPr>
          <a:xfrm>
            <a:off x="10864931" y="6490175"/>
            <a:ext cx="6489918" cy="2814688"/>
          </a:xfrm>
          <a:prstGeom prst="rect">
            <a:avLst/>
          </a:prstGeom>
        </p:spPr>
      </p:pic>
      <p:pic>
        <p:nvPicPr>
          <p:cNvPr id="6" name="Picture 6"/>
          <p:cNvPicPr>
            <a:picLocks noChangeAspect="1"/>
          </p:cNvPicPr>
          <p:nvPr/>
        </p:nvPicPr>
        <p:blipFill>
          <a:blip r:embed="rId4"/>
          <a:srcRect l="3405" b="578"/>
          <a:stretch>
            <a:fillRect/>
          </a:stretch>
        </p:blipFill>
        <p:spPr>
          <a:xfrm>
            <a:off x="801017" y="4010908"/>
            <a:ext cx="8672406" cy="3886611"/>
          </a:xfrm>
          <a:prstGeom prst="rect">
            <a:avLst/>
          </a:prstGeom>
        </p:spPr>
      </p:pic>
      <p:sp>
        <p:nvSpPr>
          <p:cNvPr id="7" name="TextBox 7"/>
          <p:cNvSpPr txBox="1"/>
          <p:nvPr/>
        </p:nvSpPr>
        <p:spPr>
          <a:xfrm>
            <a:off x="2144716" y="395094"/>
            <a:ext cx="3973625" cy="633606"/>
          </a:xfrm>
          <a:prstGeom prst="rect">
            <a:avLst/>
          </a:prstGeom>
        </p:spPr>
        <p:txBody>
          <a:bodyPr lIns="0" tIns="0" rIns="0" bIns="0" rtlCol="0" anchor="t">
            <a:spAutoFit/>
          </a:bodyPr>
          <a:lstStyle/>
          <a:p>
            <a:pPr algn="ctr">
              <a:lnSpc>
                <a:spcPts val="5269"/>
              </a:lnSpc>
            </a:pPr>
            <a:r>
              <a:rPr lang="en-US" sz="3608" spc="-126">
                <a:solidFill>
                  <a:srgbClr val="000000"/>
                </a:solidFill>
                <a:latin typeface="思源黑体-超粗体"/>
              </a:rPr>
              <a:t>Advance Feature</a:t>
            </a:r>
          </a:p>
        </p:txBody>
      </p:sp>
      <p:sp>
        <p:nvSpPr>
          <p:cNvPr id="8" name="TextBox 8"/>
          <p:cNvSpPr txBox="1"/>
          <p:nvPr/>
        </p:nvSpPr>
        <p:spPr>
          <a:xfrm>
            <a:off x="801017" y="1833747"/>
            <a:ext cx="3789652" cy="1295914"/>
          </a:xfrm>
          <a:prstGeom prst="rect">
            <a:avLst/>
          </a:prstGeom>
        </p:spPr>
        <p:txBody>
          <a:bodyPr lIns="0" tIns="0" rIns="0" bIns="0" rtlCol="0" anchor="t">
            <a:spAutoFit/>
          </a:bodyPr>
          <a:lstStyle/>
          <a:p>
            <a:pPr>
              <a:lnSpc>
                <a:spcPts val="5221"/>
              </a:lnSpc>
            </a:pPr>
            <a:r>
              <a:rPr lang="en-US" sz="3729" spc="249">
                <a:solidFill>
                  <a:srgbClr val="000000"/>
                </a:solidFill>
                <a:latin typeface="思源黑体-超粗体 Bold"/>
              </a:rPr>
              <a:t>SERVICE OVERFLOW</a:t>
            </a:r>
          </a:p>
        </p:txBody>
      </p:sp>
      <p:sp>
        <p:nvSpPr>
          <p:cNvPr id="9" name="TextBox 9"/>
          <p:cNvSpPr txBox="1"/>
          <p:nvPr/>
        </p:nvSpPr>
        <p:spPr>
          <a:xfrm>
            <a:off x="10864931" y="1833747"/>
            <a:ext cx="4143169" cy="1295914"/>
          </a:xfrm>
          <a:prstGeom prst="rect">
            <a:avLst/>
          </a:prstGeom>
        </p:spPr>
        <p:txBody>
          <a:bodyPr lIns="0" tIns="0" rIns="0" bIns="0" rtlCol="0" anchor="t">
            <a:spAutoFit/>
          </a:bodyPr>
          <a:lstStyle/>
          <a:p>
            <a:pPr>
              <a:lnSpc>
                <a:spcPts val="5221"/>
              </a:lnSpc>
            </a:pPr>
            <a:r>
              <a:rPr lang="en-US" sz="3729" spc="249">
                <a:solidFill>
                  <a:srgbClr val="000000"/>
                </a:solidFill>
                <a:latin typeface="思源黑体-超粗体 Bold"/>
              </a:rPr>
              <a:t>EMAIL VERIFICATION</a:t>
            </a:r>
          </a:p>
        </p:txBody>
      </p:sp>
      <p:sp>
        <p:nvSpPr>
          <p:cNvPr id="10" name="TextBox 10"/>
          <p:cNvSpPr txBox="1"/>
          <p:nvPr/>
        </p:nvSpPr>
        <p:spPr>
          <a:xfrm>
            <a:off x="10546061" y="3393441"/>
            <a:ext cx="3468280" cy="406214"/>
          </a:xfrm>
          <a:prstGeom prst="rect">
            <a:avLst/>
          </a:prstGeom>
        </p:spPr>
        <p:txBody>
          <a:bodyPr lIns="0" tIns="0" rIns="0" bIns="0" rtlCol="0" anchor="t">
            <a:spAutoFit/>
          </a:bodyPr>
          <a:lstStyle/>
          <a:p>
            <a:pPr algn="r">
              <a:lnSpc>
                <a:spcPts val="3335"/>
              </a:lnSpc>
            </a:pPr>
            <a:r>
              <a:rPr lang="en-US" sz="2382" spc="-2">
                <a:solidFill>
                  <a:srgbClr val="000000"/>
                </a:solidFill>
                <a:latin typeface="思源黑体-粗体 Bold"/>
              </a:rPr>
              <a:t>Account Validation</a:t>
            </a:r>
          </a:p>
        </p:txBody>
      </p:sp>
      <p:pic>
        <p:nvPicPr>
          <p:cNvPr id="11" name="Picture 11"/>
          <p:cNvPicPr>
            <a:picLocks noChangeAspect="1"/>
          </p:cNvPicPr>
          <p:nvPr/>
        </p:nvPicPr>
        <p:blipFill>
          <a:blip r:embed="rId5"/>
          <a:srcRect/>
          <a:stretch>
            <a:fillRect/>
          </a:stretch>
        </p:blipFill>
        <p:spPr>
          <a:xfrm>
            <a:off x="248416" y="250367"/>
            <a:ext cx="1560568" cy="15566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05497" y="275187"/>
            <a:ext cx="1560568" cy="1556666"/>
          </a:xfrm>
          <a:prstGeom prst="rect">
            <a:avLst/>
          </a:prstGeom>
        </p:spPr>
      </p:pic>
      <p:pic>
        <p:nvPicPr>
          <p:cNvPr id="3" name="Picture 3"/>
          <p:cNvPicPr>
            <a:picLocks noChangeAspect="1"/>
          </p:cNvPicPr>
          <p:nvPr/>
        </p:nvPicPr>
        <p:blipFill>
          <a:blip r:embed="rId3"/>
          <a:srcRect/>
          <a:stretch>
            <a:fillRect/>
          </a:stretch>
        </p:blipFill>
        <p:spPr>
          <a:xfrm>
            <a:off x="1028700" y="2027601"/>
            <a:ext cx="4616146" cy="3115899"/>
          </a:xfrm>
          <a:prstGeom prst="rect">
            <a:avLst/>
          </a:prstGeom>
        </p:spPr>
      </p:pic>
      <p:pic>
        <p:nvPicPr>
          <p:cNvPr id="4" name="Picture 4"/>
          <p:cNvPicPr>
            <a:picLocks noChangeAspect="1"/>
          </p:cNvPicPr>
          <p:nvPr/>
        </p:nvPicPr>
        <p:blipFill>
          <a:blip r:embed="rId4"/>
          <a:srcRect/>
          <a:stretch>
            <a:fillRect/>
          </a:stretch>
        </p:blipFill>
        <p:spPr>
          <a:xfrm>
            <a:off x="6476915" y="2027601"/>
            <a:ext cx="4616146" cy="3115899"/>
          </a:xfrm>
          <a:prstGeom prst="rect">
            <a:avLst/>
          </a:prstGeom>
        </p:spPr>
      </p:pic>
      <p:pic>
        <p:nvPicPr>
          <p:cNvPr id="5" name="Picture 5"/>
          <p:cNvPicPr>
            <a:picLocks noChangeAspect="1"/>
          </p:cNvPicPr>
          <p:nvPr/>
        </p:nvPicPr>
        <p:blipFill>
          <a:blip r:embed="rId5"/>
          <a:srcRect/>
          <a:stretch>
            <a:fillRect/>
          </a:stretch>
        </p:blipFill>
        <p:spPr>
          <a:xfrm>
            <a:off x="11925130" y="2027601"/>
            <a:ext cx="4616146" cy="3115899"/>
          </a:xfrm>
          <a:prstGeom prst="rect">
            <a:avLst/>
          </a:prstGeom>
        </p:spPr>
      </p:pic>
      <p:pic>
        <p:nvPicPr>
          <p:cNvPr id="6" name="Picture 6"/>
          <p:cNvPicPr>
            <a:picLocks noChangeAspect="1"/>
          </p:cNvPicPr>
          <p:nvPr/>
        </p:nvPicPr>
        <p:blipFill>
          <a:blip r:embed="rId6"/>
          <a:srcRect/>
          <a:stretch>
            <a:fillRect/>
          </a:stretch>
        </p:blipFill>
        <p:spPr>
          <a:xfrm>
            <a:off x="1028700" y="6038152"/>
            <a:ext cx="4770590" cy="3220148"/>
          </a:xfrm>
          <a:prstGeom prst="rect">
            <a:avLst/>
          </a:prstGeom>
        </p:spPr>
      </p:pic>
      <p:pic>
        <p:nvPicPr>
          <p:cNvPr id="7" name="Picture 7"/>
          <p:cNvPicPr>
            <a:picLocks noChangeAspect="1"/>
          </p:cNvPicPr>
          <p:nvPr/>
        </p:nvPicPr>
        <p:blipFill>
          <a:blip r:embed="rId7"/>
          <a:srcRect/>
          <a:stretch>
            <a:fillRect/>
          </a:stretch>
        </p:blipFill>
        <p:spPr>
          <a:xfrm>
            <a:off x="6476915" y="6077815"/>
            <a:ext cx="4653070" cy="3140822"/>
          </a:xfrm>
          <a:prstGeom prst="rect">
            <a:avLst/>
          </a:prstGeom>
        </p:spPr>
      </p:pic>
      <p:pic>
        <p:nvPicPr>
          <p:cNvPr id="8" name="Picture 8"/>
          <p:cNvPicPr>
            <a:picLocks noChangeAspect="1"/>
          </p:cNvPicPr>
          <p:nvPr/>
        </p:nvPicPr>
        <p:blipFill>
          <a:blip r:embed="rId8"/>
          <a:srcRect/>
          <a:stretch>
            <a:fillRect/>
          </a:stretch>
        </p:blipFill>
        <p:spPr>
          <a:xfrm>
            <a:off x="11998580" y="6191980"/>
            <a:ext cx="4542696" cy="3066320"/>
          </a:xfrm>
          <a:prstGeom prst="rect">
            <a:avLst/>
          </a:prstGeom>
        </p:spPr>
      </p:pic>
      <p:sp>
        <p:nvSpPr>
          <p:cNvPr id="9" name="TextBox 9"/>
          <p:cNvSpPr txBox="1"/>
          <p:nvPr/>
        </p:nvSpPr>
        <p:spPr>
          <a:xfrm>
            <a:off x="2290323" y="694004"/>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System Admin</a:t>
            </a:r>
          </a:p>
        </p:txBody>
      </p:sp>
      <p:sp>
        <p:nvSpPr>
          <p:cNvPr id="10" name="TextBox 10"/>
          <p:cNvSpPr txBox="1"/>
          <p:nvPr/>
        </p:nvSpPr>
        <p:spPr>
          <a:xfrm>
            <a:off x="2247675" y="5214843"/>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Login page</a:t>
            </a:r>
          </a:p>
        </p:txBody>
      </p:sp>
      <p:sp>
        <p:nvSpPr>
          <p:cNvPr id="11" name="TextBox 11"/>
          <p:cNvSpPr txBox="1"/>
          <p:nvPr/>
        </p:nvSpPr>
        <p:spPr>
          <a:xfrm>
            <a:off x="7562983" y="5234674"/>
            <a:ext cx="2340014"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Choose task</a:t>
            </a:r>
          </a:p>
        </p:txBody>
      </p:sp>
      <p:sp>
        <p:nvSpPr>
          <p:cNvPr id="12" name="TextBox 12"/>
          <p:cNvSpPr txBox="1"/>
          <p:nvPr/>
        </p:nvSpPr>
        <p:spPr>
          <a:xfrm>
            <a:off x="12753167" y="5214843"/>
            <a:ext cx="3441355"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Create Enterprise</a:t>
            </a:r>
          </a:p>
        </p:txBody>
      </p:sp>
      <p:sp>
        <p:nvSpPr>
          <p:cNvPr id="13" name="TextBox 13"/>
          <p:cNvSpPr txBox="1"/>
          <p:nvPr/>
        </p:nvSpPr>
        <p:spPr>
          <a:xfrm>
            <a:off x="1285781" y="9324975"/>
            <a:ext cx="3857459"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Create Organization</a:t>
            </a:r>
          </a:p>
        </p:txBody>
      </p:sp>
      <p:sp>
        <p:nvSpPr>
          <p:cNvPr id="14" name="TextBox 14"/>
          <p:cNvSpPr txBox="1"/>
          <p:nvPr/>
        </p:nvSpPr>
        <p:spPr>
          <a:xfrm>
            <a:off x="6999600" y="9313887"/>
            <a:ext cx="4288800"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Create and delete User</a:t>
            </a:r>
          </a:p>
        </p:txBody>
      </p:sp>
      <p:sp>
        <p:nvSpPr>
          <p:cNvPr id="15" name="TextBox 15"/>
          <p:cNvSpPr txBox="1"/>
          <p:nvPr/>
        </p:nvSpPr>
        <p:spPr>
          <a:xfrm>
            <a:off x="13223386" y="9324975"/>
            <a:ext cx="3317890"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View Dashboard</a:t>
            </a:r>
          </a:p>
        </p:txBody>
      </p:sp>
      <p:sp>
        <p:nvSpPr>
          <p:cNvPr id="16" name="AutoShape 16"/>
          <p:cNvSpPr/>
          <p:nvPr/>
        </p:nvSpPr>
        <p:spPr>
          <a:xfrm>
            <a:off x="4781271" y="5590826"/>
            <a:ext cx="2022990" cy="0"/>
          </a:xfrm>
          <a:prstGeom prst="line">
            <a:avLst/>
          </a:prstGeom>
          <a:ln w="38100" cap="flat">
            <a:solidFill>
              <a:srgbClr val="000000"/>
            </a:solidFill>
            <a:prstDash val="solid"/>
            <a:headEnd type="none" w="sm" len="sm"/>
            <a:tailEnd type="arrow" w="med" len="sm"/>
          </a:ln>
        </p:spPr>
      </p:sp>
      <p:sp>
        <p:nvSpPr>
          <p:cNvPr id="17" name="AutoShape 17"/>
          <p:cNvSpPr/>
          <p:nvPr/>
        </p:nvSpPr>
        <p:spPr>
          <a:xfrm>
            <a:off x="10412377" y="5628926"/>
            <a:ext cx="2022990" cy="0"/>
          </a:xfrm>
          <a:prstGeom prst="line">
            <a:avLst/>
          </a:prstGeom>
          <a:ln w="38100" cap="flat">
            <a:solidFill>
              <a:srgbClr val="000000"/>
            </a:solidFill>
            <a:prstDash val="solid"/>
            <a:headEnd type="none" w="sm" len="sm"/>
            <a:tailEnd type="arrow" w="med" len="sm"/>
          </a:ln>
        </p:spPr>
      </p:sp>
      <p:sp>
        <p:nvSpPr>
          <p:cNvPr id="18" name="AutoShape 18"/>
          <p:cNvSpPr/>
          <p:nvPr/>
        </p:nvSpPr>
        <p:spPr>
          <a:xfrm rot="36252">
            <a:off x="5143190" y="9691433"/>
            <a:ext cx="1806503" cy="0"/>
          </a:xfrm>
          <a:prstGeom prst="line">
            <a:avLst/>
          </a:prstGeom>
          <a:ln w="38100" cap="flat">
            <a:solidFill>
              <a:srgbClr val="000000"/>
            </a:solidFill>
            <a:prstDash val="solid"/>
            <a:headEnd type="none" w="sm" len="sm"/>
            <a:tailEnd type="arrow" w="med" len="sm"/>
          </a:ln>
        </p:spPr>
      </p:sp>
      <p:sp>
        <p:nvSpPr>
          <p:cNvPr id="19" name="AutoShape 19"/>
          <p:cNvSpPr/>
          <p:nvPr/>
        </p:nvSpPr>
        <p:spPr>
          <a:xfrm rot="1095764">
            <a:off x="10370309" y="6057081"/>
            <a:ext cx="1670339" cy="0"/>
          </a:xfrm>
          <a:prstGeom prst="line">
            <a:avLst/>
          </a:prstGeom>
          <a:ln w="38100" cap="flat">
            <a:solidFill>
              <a:srgbClr val="000000"/>
            </a:solidFill>
            <a:prstDash val="solid"/>
            <a:headEnd type="none" w="sm" len="sm"/>
            <a:tailEnd type="arrow" w="med" len="sm"/>
          </a:ln>
        </p:spPr>
      </p:sp>
      <p:sp>
        <p:nvSpPr>
          <p:cNvPr id="20" name="AutoShape 20"/>
          <p:cNvSpPr/>
          <p:nvPr/>
        </p:nvSpPr>
        <p:spPr>
          <a:xfrm>
            <a:off x="0" y="9710483"/>
            <a:ext cx="1037747"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24000" y="479239"/>
            <a:ext cx="8062327" cy="1296189"/>
          </a:xfrm>
          <a:prstGeom prst="rect">
            <a:avLst/>
          </a:prstGeom>
        </p:spPr>
        <p:txBody>
          <a:bodyPr wrap="square" lIns="0" tIns="0" rIns="0" bIns="0" rtlCol="0" anchor="t">
            <a:spAutoFit/>
          </a:bodyPr>
          <a:lstStyle/>
          <a:p>
            <a:pPr algn="ctr">
              <a:lnSpc>
                <a:spcPts val="10766"/>
              </a:lnSpc>
            </a:pPr>
            <a:r>
              <a:rPr lang="en-US" sz="8411" spc="563" dirty="0">
                <a:solidFill>
                  <a:srgbClr val="004AAD"/>
                </a:solidFill>
                <a:latin typeface="思源黑体-超粗体"/>
              </a:rPr>
              <a:t>·Contents·</a:t>
            </a:r>
          </a:p>
        </p:txBody>
      </p:sp>
      <p:grpSp>
        <p:nvGrpSpPr>
          <p:cNvPr id="4" name="Group 4"/>
          <p:cNvGrpSpPr/>
          <p:nvPr/>
        </p:nvGrpSpPr>
        <p:grpSpPr>
          <a:xfrm>
            <a:off x="6766550" y="2723674"/>
            <a:ext cx="2169481" cy="171144"/>
            <a:chOff x="0" y="0"/>
            <a:chExt cx="571386" cy="45075"/>
          </a:xfrm>
        </p:grpSpPr>
        <p:sp>
          <p:nvSpPr>
            <p:cNvPr id="5" name="Freeform 5"/>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004AAD">
                <a:alpha val="33725"/>
              </a:srgbClr>
            </a:solidFill>
          </p:spPr>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766550" y="4389013"/>
            <a:ext cx="2169481" cy="171144"/>
            <a:chOff x="0" y="0"/>
            <a:chExt cx="571386" cy="45075"/>
          </a:xfrm>
        </p:grpSpPr>
        <p:sp>
          <p:nvSpPr>
            <p:cNvPr id="8" name="Freeform 8"/>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004AAD">
                <a:alpha val="33725"/>
              </a:srgbClr>
            </a:solidFill>
          </p:spPr>
        </p:sp>
        <p:sp>
          <p:nvSpPr>
            <p:cNvPr id="9" name="TextBox 9"/>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766550" y="6054970"/>
            <a:ext cx="2169481" cy="171144"/>
            <a:chOff x="0" y="0"/>
            <a:chExt cx="571386" cy="45075"/>
          </a:xfrm>
        </p:grpSpPr>
        <p:sp>
          <p:nvSpPr>
            <p:cNvPr id="11" name="Freeform 11"/>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004AAD">
                <a:alpha val="33725"/>
              </a:srgbClr>
            </a:solidFill>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766550" y="7720310"/>
            <a:ext cx="2169481" cy="171144"/>
            <a:chOff x="0" y="0"/>
            <a:chExt cx="571386" cy="45075"/>
          </a:xfrm>
        </p:grpSpPr>
        <p:sp>
          <p:nvSpPr>
            <p:cNvPr id="14" name="Freeform 14"/>
            <p:cNvSpPr/>
            <p:nvPr/>
          </p:nvSpPr>
          <p:spPr>
            <a:xfrm>
              <a:off x="0" y="0"/>
              <a:ext cx="571386" cy="45075"/>
            </a:xfrm>
            <a:custGeom>
              <a:avLst/>
              <a:gdLst/>
              <a:ahLst/>
              <a:cxnLst/>
              <a:rect l="l" t="t" r="r" b="b"/>
              <a:pathLst>
                <a:path w="571386" h="45075">
                  <a:moveTo>
                    <a:pt x="0" y="0"/>
                  </a:moveTo>
                  <a:lnTo>
                    <a:pt x="571386" y="0"/>
                  </a:lnTo>
                  <a:lnTo>
                    <a:pt x="571386" y="45075"/>
                  </a:lnTo>
                  <a:lnTo>
                    <a:pt x="0" y="45075"/>
                  </a:lnTo>
                  <a:close/>
                </a:path>
              </a:pathLst>
            </a:custGeom>
            <a:solidFill>
              <a:srgbClr val="004AAD">
                <a:alpha val="33725"/>
              </a:srgbClr>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350505" y="2117321"/>
            <a:ext cx="1301745" cy="1117591"/>
          </a:xfrm>
          <a:prstGeom prst="rect">
            <a:avLst/>
          </a:prstGeom>
        </p:spPr>
        <p:txBody>
          <a:bodyPr lIns="0" tIns="0" rIns="0" bIns="0" rtlCol="0" anchor="t">
            <a:spAutoFit/>
          </a:bodyPr>
          <a:lstStyle/>
          <a:p>
            <a:pPr>
              <a:lnSpc>
                <a:spcPts val="9254"/>
              </a:lnSpc>
            </a:pPr>
            <a:r>
              <a:rPr lang="en-US" sz="6338" spc="-221">
                <a:solidFill>
                  <a:srgbClr val="000000"/>
                </a:solidFill>
                <a:latin typeface="思源黑体-超粗体"/>
              </a:rPr>
              <a:t>01.</a:t>
            </a:r>
          </a:p>
        </p:txBody>
      </p:sp>
      <p:sp>
        <p:nvSpPr>
          <p:cNvPr id="17" name="TextBox 17"/>
          <p:cNvSpPr txBox="1"/>
          <p:nvPr/>
        </p:nvSpPr>
        <p:spPr>
          <a:xfrm>
            <a:off x="5350505" y="3782660"/>
            <a:ext cx="1301745" cy="1117591"/>
          </a:xfrm>
          <a:prstGeom prst="rect">
            <a:avLst/>
          </a:prstGeom>
        </p:spPr>
        <p:txBody>
          <a:bodyPr lIns="0" tIns="0" rIns="0" bIns="0" rtlCol="0" anchor="t">
            <a:spAutoFit/>
          </a:bodyPr>
          <a:lstStyle/>
          <a:p>
            <a:pPr>
              <a:lnSpc>
                <a:spcPts val="9254"/>
              </a:lnSpc>
            </a:pPr>
            <a:r>
              <a:rPr lang="en-US" sz="6338" spc="-221">
                <a:solidFill>
                  <a:srgbClr val="000000"/>
                </a:solidFill>
                <a:latin typeface="思源黑体-超粗体"/>
              </a:rPr>
              <a:t>02.</a:t>
            </a:r>
          </a:p>
        </p:txBody>
      </p:sp>
      <p:sp>
        <p:nvSpPr>
          <p:cNvPr id="18" name="TextBox 18"/>
          <p:cNvSpPr txBox="1"/>
          <p:nvPr/>
        </p:nvSpPr>
        <p:spPr>
          <a:xfrm>
            <a:off x="5350505" y="5448617"/>
            <a:ext cx="1301745" cy="1117591"/>
          </a:xfrm>
          <a:prstGeom prst="rect">
            <a:avLst/>
          </a:prstGeom>
        </p:spPr>
        <p:txBody>
          <a:bodyPr lIns="0" tIns="0" rIns="0" bIns="0" rtlCol="0" anchor="t">
            <a:spAutoFit/>
          </a:bodyPr>
          <a:lstStyle/>
          <a:p>
            <a:pPr>
              <a:lnSpc>
                <a:spcPts val="9254"/>
              </a:lnSpc>
            </a:pPr>
            <a:r>
              <a:rPr lang="en-US" sz="6338" spc="-221">
                <a:solidFill>
                  <a:srgbClr val="000000"/>
                </a:solidFill>
                <a:latin typeface="思源黑体-超粗体"/>
              </a:rPr>
              <a:t>03.</a:t>
            </a:r>
          </a:p>
        </p:txBody>
      </p:sp>
      <p:sp>
        <p:nvSpPr>
          <p:cNvPr id="19" name="TextBox 19"/>
          <p:cNvSpPr txBox="1"/>
          <p:nvPr/>
        </p:nvSpPr>
        <p:spPr>
          <a:xfrm>
            <a:off x="5350505" y="7113956"/>
            <a:ext cx="1301745" cy="1117591"/>
          </a:xfrm>
          <a:prstGeom prst="rect">
            <a:avLst/>
          </a:prstGeom>
        </p:spPr>
        <p:txBody>
          <a:bodyPr lIns="0" tIns="0" rIns="0" bIns="0" rtlCol="0" anchor="t">
            <a:spAutoFit/>
          </a:bodyPr>
          <a:lstStyle/>
          <a:p>
            <a:pPr>
              <a:lnSpc>
                <a:spcPts val="9254"/>
              </a:lnSpc>
            </a:pPr>
            <a:r>
              <a:rPr lang="en-US" sz="6338" spc="-221">
                <a:solidFill>
                  <a:srgbClr val="000000"/>
                </a:solidFill>
                <a:latin typeface="思源黑体-超粗体"/>
              </a:rPr>
              <a:t>04.</a:t>
            </a:r>
          </a:p>
        </p:txBody>
      </p:sp>
      <p:sp>
        <p:nvSpPr>
          <p:cNvPr id="20" name="TextBox 20"/>
          <p:cNvSpPr txBox="1"/>
          <p:nvPr/>
        </p:nvSpPr>
        <p:spPr>
          <a:xfrm>
            <a:off x="6766550" y="2365674"/>
            <a:ext cx="4727674" cy="522110"/>
          </a:xfrm>
          <a:prstGeom prst="rect">
            <a:avLst/>
          </a:prstGeom>
        </p:spPr>
        <p:txBody>
          <a:bodyPr lIns="0" tIns="0" rIns="0" bIns="0" rtlCol="0" anchor="t">
            <a:spAutoFit/>
          </a:bodyPr>
          <a:lstStyle/>
          <a:p>
            <a:pPr>
              <a:lnSpc>
                <a:spcPts val="4297"/>
              </a:lnSpc>
            </a:pPr>
            <a:r>
              <a:rPr lang="en-US" sz="3069" spc="-3">
                <a:solidFill>
                  <a:srgbClr val="000000"/>
                </a:solidFill>
                <a:latin typeface="思源黑体-超粗体 Bold"/>
              </a:rPr>
              <a:t>PROJECT BACKGROUND</a:t>
            </a:r>
          </a:p>
        </p:txBody>
      </p:sp>
      <p:sp>
        <p:nvSpPr>
          <p:cNvPr id="21" name="TextBox 21"/>
          <p:cNvSpPr txBox="1"/>
          <p:nvPr/>
        </p:nvSpPr>
        <p:spPr>
          <a:xfrm>
            <a:off x="6766550" y="4031014"/>
            <a:ext cx="1657871" cy="522110"/>
          </a:xfrm>
          <a:prstGeom prst="rect">
            <a:avLst/>
          </a:prstGeom>
        </p:spPr>
        <p:txBody>
          <a:bodyPr lIns="0" tIns="0" rIns="0" bIns="0" rtlCol="0" anchor="t">
            <a:spAutoFit/>
          </a:bodyPr>
          <a:lstStyle/>
          <a:p>
            <a:pPr>
              <a:lnSpc>
                <a:spcPts val="4297"/>
              </a:lnSpc>
            </a:pPr>
            <a:r>
              <a:rPr lang="en-US" sz="3069" spc="-3">
                <a:solidFill>
                  <a:srgbClr val="000000"/>
                </a:solidFill>
                <a:latin typeface="思源黑体-超粗体 Bold"/>
              </a:rPr>
              <a:t>MODELS</a:t>
            </a:r>
          </a:p>
        </p:txBody>
      </p:sp>
      <p:sp>
        <p:nvSpPr>
          <p:cNvPr id="22" name="TextBox 22"/>
          <p:cNvSpPr txBox="1"/>
          <p:nvPr/>
        </p:nvSpPr>
        <p:spPr>
          <a:xfrm>
            <a:off x="6766550" y="5696971"/>
            <a:ext cx="1806773" cy="1065035"/>
          </a:xfrm>
          <a:prstGeom prst="rect">
            <a:avLst/>
          </a:prstGeom>
        </p:spPr>
        <p:txBody>
          <a:bodyPr lIns="0" tIns="0" rIns="0" bIns="0" rtlCol="0" anchor="t">
            <a:spAutoFit/>
          </a:bodyPr>
          <a:lstStyle/>
          <a:p>
            <a:pPr>
              <a:lnSpc>
                <a:spcPts val="4297"/>
              </a:lnSpc>
            </a:pPr>
            <a:r>
              <a:rPr lang="en-US" sz="3069" spc="-3">
                <a:solidFill>
                  <a:srgbClr val="000000"/>
                </a:solidFill>
                <a:latin typeface="思源黑体-超粗体 Bold"/>
              </a:rPr>
              <a:t>ENTITIES</a:t>
            </a:r>
          </a:p>
          <a:p>
            <a:pPr>
              <a:lnSpc>
                <a:spcPts val="4297"/>
              </a:lnSpc>
            </a:pPr>
            <a:endParaRPr lang="en-US" sz="3069" spc="-3">
              <a:solidFill>
                <a:srgbClr val="000000"/>
              </a:solidFill>
              <a:latin typeface="思源黑体-超粗体 Bold"/>
            </a:endParaRPr>
          </a:p>
        </p:txBody>
      </p:sp>
      <p:sp>
        <p:nvSpPr>
          <p:cNvPr id="23" name="TextBox 23"/>
          <p:cNvSpPr txBox="1"/>
          <p:nvPr/>
        </p:nvSpPr>
        <p:spPr>
          <a:xfrm>
            <a:off x="6766550" y="7362310"/>
            <a:ext cx="1890192" cy="522110"/>
          </a:xfrm>
          <a:prstGeom prst="rect">
            <a:avLst/>
          </a:prstGeom>
        </p:spPr>
        <p:txBody>
          <a:bodyPr lIns="0" tIns="0" rIns="0" bIns="0" rtlCol="0" anchor="t">
            <a:spAutoFit/>
          </a:bodyPr>
          <a:lstStyle/>
          <a:p>
            <a:pPr>
              <a:lnSpc>
                <a:spcPts val="4297"/>
              </a:lnSpc>
            </a:pPr>
            <a:r>
              <a:rPr lang="en-US" sz="3069" spc="-3">
                <a:solidFill>
                  <a:srgbClr val="000000"/>
                </a:solidFill>
                <a:latin typeface="思源黑体-超粗体 Bold"/>
              </a:rPr>
              <a:t>USE CASE</a:t>
            </a:r>
          </a:p>
        </p:txBody>
      </p:sp>
      <p:sp>
        <p:nvSpPr>
          <p:cNvPr id="24" name="TextBox 24"/>
          <p:cNvSpPr txBox="1"/>
          <p:nvPr/>
        </p:nvSpPr>
        <p:spPr>
          <a:xfrm>
            <a:off x="6766550" y="3012802"/>
            <a:ext cx="6170945" cy="296288"/>
          </a:xfrm>
          <a:prstGeom prst="rect">
            <a:avLst/>
          </a:prstGeom>
        </p:spPr>
        <p:txBody>
          <a:bodyPr lIns="0" tIns="0" rIns="0" bIns="0" rtlCol="0" anchor="t">
            <a:spAutoFit/>
          </a:bodyPr>
          <a:lstStyle/>
          <a:p>
            <a:pPr>
              <a:lnSpc>
                <a:spcPts val="2495"/>
              </a:lnSpc>
            </a:pPr>
            <a:r>
              <a:rPr lang="en-US" sz="1782" spc="-1">
                <a:solidFill>
                  <a:srgbClr val="000000"/>
                </a:solidFill>
                <a:latin typeface="思源黑体-粗体"/>
              </a:rPr>
              <a:t>Problems we are facing and out solutions</a:t>
            </a:r>
          </a:p>
        </p:txBody>
      </p:sp>
      <p:sp>
        <p:nvSpPr>
          <p:cNvPr id="25" name="TextBox 25"/>
          <p:cNvSpPr txBox="1"/>
          <p:nvPr/>
        </p:nvSpPr>
        <p:spPr>
          <a:xfrm>
            <a:off x="6766550" y="4678142"/>
            <a:ext cx="6170945" cy="296288"/>
          </a:xfrm>
          <a:prstGeom prst="rect">
            <a:avLst/>
          </a:prstGeom>
        </p:spPr>
        <p:txBody>
          <a:bodyPr lIns="0" tIns="0" rIns="0" bIns="0" rtlCol="0" anchor="t">
            <a:spAutoFit/>
          </a:bodyPr>
          <a:lstStyle/>
          <a:p>
            <a:pPr>
              <a:lnSpc>
                <a:spcPts val="2495"/>
              </a:lnSpc>
            </a:pPr>
            <a:r>
              <a:rPr lang="en-US" sz="1782" spc="-1">
                <a:solidFill>
                  <a:srgbClr val="000000"/>
                </a:solidFill>
                <a:latin typeface="思源黑体-粗体"/>
              </a:rPr>
              <a:t>show models and diagrams</a:t>
            </a:r>
          </a:p>
        </p:txBody>
      </p:sp>
      <p:sp>
        <p:nvSpPr>
          <p:cNvPr id="26" name="TextBox 26"/>
          <p:cNvSpPr txBox="1"/>
          <p:nvPr/>
        </p:nvSpPr>
        <p:spPr>
          <a:xfrm>
            <a:off x="6766550" y="6344099"/>
            <a:ext cx="6170945" cy="296288"/>
          </a:xfrm>
          <a:prstGeom prst="rect">
            <a:avLst/>
          </a:prstGeom>
        </p:spPr>
        <p:txBody>
          <a:bodyPr lIns="0" tIns="0" rIns="0" bIns="0" rtlCol="0" anchor="t">
            <a:spAutoFit/>
          </a:bodyPr>
          <a:lstStyle/>
          <a:p>
            <a:pPr>
              <a:lnSpc>
                <a:spcPts val="2495"/>
              </a:lnSpc>
            </a:pPr>
            <a:r>
              <a:rPr lang="en-US" sz="1782" spc="-1">
                <a:solidFill>
                  <a:srgbClr val="000000"/>
                </a:solidFill>
                <a:latin typeface="思源黑体-粗体"/>
              </a:rPr>
              <a:t>the content of enterprises and organizations</a:t>
            </a:r>
          </a:p>
        </p:txBody>
      </p:sp>
      <p:sp>
        <p:nvSpPr>
          <p:cNvPr id="27" name="TextBox 27"/>
          <p:cNvSpPr txBox="1"/>
          <p:nvPr/>
        </p:nvSpPr>
        <p:spPr>
          <a:xfrm>
            <a:off x="6766550" y="8009438"/>
            <a:ext cx="6170945" cy="296288"/>
          </a:xfrm>
          <a:prstGeom prst="rect">
            <a:avLst/>
          </a:prstGeom>
        </p:spPr>
        <p:txBody>
          <a:bodyPr lIns="0" tIns="0" rIns="0" bIns="0" rtlCol="0" anchor="t">
            <a:spAutoFit/>
          </a:bodyPr>
          <a:lstStyle/>
          <a:p>
            <a:pPr>
              <a:lnSpc>
                <a:spcPts val="2495"/>
              </a:lnSpc>
            </a:pPr>
            <a:r>
              <a:rPr lang="en-US" sz="1782" spc="-1">
                <a:solidFill>
                  <a:srgbClr val="000000"/>
                </a:solidFill>
                <a:latin typeface="思源黑体-粗体"/>
              </a:rPr>
              <a:t>display use case</a:t>
            </a:r>
          </a:p>
        </p:txBody>
      </p:sp>
      <p:pic>
        <p:nvPicPr>
          <p:cNvPr id="28" name="Picture 28"/>
          <p:cNvPicPr>
            <a:picLocks noChangeAspect="1"/>
          </p:cNvPicPr>
          <p:nvPr/>
        </p:nvPicPr>
        <p:blipFill>
          <a:blip r:embed="rId2"/>
          <a:srcRect/>
          <a:stretch>
            <a:fillRect/>
          </a:stretch>
        </p:blipFill>
        <p:spPr>
          <a:xfrm>
            <a:off x="248416" y="250367"/>
            <a:ext cx="1560568" cy="15566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srcRect/>
          <a:stretch>
            <a:fillRect/>
          </a:stretch>
        </p:blipFill>
        <p:spPr>
          <a:xfrm>
            <a:off x="505497" y="275187"/>
            <a:ext cx="1560568" cy="1556666"/>
          </a:xfrm>
          <a:prstGeom prst="rect">
            <a:avLst/>
          </a:prstGeom>
        </p:spPr>
      </p:pic>
      <p:pic>
        <p:nvPicPr>
          <p:cNvPr id="4" name="Picture 4"/>
          <p:cNvPicPr>
            <a:picLocks noChangeAspect="1"/>
          </p:cNvPicPr>
          <p:nvPr/>
        </p:nvPicPr>
        <p:blipFill>
          <a:blip r:embed="rId5"/>
          <a:srcRect t="7281" b="7281"/>
          <a:stretch>
            <a:fillRect/>
          </a:stretch>
        </p:blipFill>
        <p:spPr>
          <a:xfrm>
            <a:off x="1028700" y="2109457"/>
            <a:ext cx="4936501" cy="2846867"/>
          </a:xfrm>
          <a:prstGeom prst="rect">
            <a:avLst/>
          </a:prstGeom>
        </p:spPr>
      </p:pic>
      <p:pic>
        <p:nvPicPr>
          <p:cNvPr id="5" name="Picture 5"/>
          <p:cNvPicPr>
            <a:picLocks noChangeAspect="1"/>
          </p:cNvPicPr>
          <p:nvPr/>
        </p:nvPicPr>
        <p:blipFill>
          <a:blip r:embed="rId6"/>
          <a:srcRect/>
          <a:stretch>
            <a:fillRect/>
          </a:stretch>
        </p:blipFill>
        <p:spPr>
          <a:xfrm>
            <a:off x="7454483" y="2109457"/>
            <a:ext cx="4217580" cy="2846867"/>
          </a:xfrm>
          <a:prstGeom prst="rect">
            <a:avLst/>
          </a:prstGeom>
        </p:spPr>
      </p:pic>
      <p:pic>
        <p:nvPicPr>
          <p:cNvPr id="6" name="Picture 6"/>
          <p:cNvPicPr>
            <a:picLocks noChangeAspect="1"/>
          </p:cNvPicPr>
          <p:nvPr/>
        </p:nvPicPr>
        <p:blipFill>
          <a:blip r:embed="rId7"/>
          <a:srcRect/>
          <a:stretch>
            <a:fillRect/>
          </a:stretch>
        </p:blipFill>
        <p:spPr>
          <a:xfrm>
            <a:off x="13157963" y="2058695"/>
            <a:ext cx="4292783" cy="2897629"/>
          </a:xfrm>
          <a:prstGeom prst="rect">
            <a:avLst/>
          </a:prstGeom>
        </p:spPr>
      </p:pic>
      <p:pic>
        <p:nvPicPr>
          <p:cNvPr id="7" name="Picture 7"/>
          <p:cNvPicPr>
            <a:picLocks noChangeAspect="1"/>
          </p:cNvPicPr>
          <p:nvPr/>
        </p:nvPicPr>
        <p:blipFill>
          <a:blip r:embed="rId8"/>
          <a:srcRect/>
          <a:stretch>
            <a:fillRect/>
          </a:stretch>
        </p:blipFill>
        <p:spPr>
          <a:xfrm>
            <a:off x="13157963" y="6010061"/>
            <a:ext cx="4576840" cy="3089367"/>
          </a:xfrm>
          <a:prstGeom prst="rect">
            <a:avLst/>
          </a:prstGeom>
        </p:spPr>
      </p:pic>
      <p:sp>
        <p:nvSpPr>
          <p:cNvPr id="8" name="TextBox 8"/>
          <p:cNvSpPr txBox="1"/>
          <p:nvPr/>
        </p:nvSpPr>
        <p:spPr>
          <a:xfrm>
            <a:off x="2030416" y="873499"/>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Animal Register</a:t>
            </a:r>
          </a:p>
        </p:txBody>
      </p:sp>
      <p:sp>
        <p:nvSpPr>
          <p:cNvPr id="9" name="TextBox 9"/>
          <p:cNvSpPr txBox="1"/>
          <p:nvPr/>
        </p:nvSpPr>
        <p:spPr>
          <a:xfrm>
            <a:off x="2247675" y="5214843"/>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Login page</a:t>
            </a:r>
          </a:p>
        </p:txBody>
      </p:sp>
      <p:sp>
        <p:nvSpPr>
          <p:cNvPr id="10" name="TextBox 10"/>
          <p:cNvSpPr txBox="1"/>
          <p:nvPr/>
        </p:nvSpPr>
        <p:spPr>
          <a:xfrm>
            <a:off x="8474175" y="5214843"/>
            <a:ext cx="247871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Choose task</a:t>
            </a:r>
          </a:p>
        </p:txBody>
      </p:sp>
      <p:sp>
        <p:nvSpPr>
          <p:cNvPr id="11" name="TextBox 11"/>
          <p:cNvSpPr txBox="1"/>
          <p:nvPr/>
        </p:nvSpPr>
        <p:spPr>
          <a:xfrm>
            <a:off x="13864208" y="5194448"/>
            <a:ext cx="3395092"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Register Animal</a:t>
            </a:r>
          </a:p>
        </p:txBody>
      </p:sp>
      <p:sp>
        <p:nvSpPr>
          <p:cNvPr id="12" name="TextBox 12"/>
          <p:cNvSpPr txBox="1"/>
          <p:nvPr/>
        </p:nvSpPr>
        <p:spPr>
          <a:xfrm>
            <a:off x="13864208" y="9337554"/>
            <a:ext cx="3586538"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Request volunteer</a:t>
            </a:r>
          </a:p>
        </p:txBody>
      </p:sp>
      <p:sp>
        <p:nvSpPr>
          <p:cNvPr id="13" name="AutoShape 13"/>
          <p:cNvSpPr/>
          <p:nvPr/>
        </p:nvSpPr>
        <p:spPr>
          <a:xfrm>
            <a:off x="5431493" y="5590826"/>
            <a:ext cx="2022990" cy="0"/>
          </a:xfrm>
          <a:prstGeom prst="line">
            <a:avLst/>
          </a:prstGeom>
          <a:ln w="38100" cap="flat">
            <a:solidFill>
              <a:srgbClr val="000000"/>
            </a:solidFill>
            <a:prstDash val="solid"/>
            <a:headEnd type="none" w="sm" len="sm"/>
            <a:tailEnd type="arrow" w="med" len="sm"/>
          </a:ln>
        </p:spPr>
      </p:sp>
      <p:sp>
        <p:nvSpPr>
          <p:cNvPr id="14" name="AutoShape 14"/>
          <p:cNvSpPr/>
          <p:nvPr/>
        </p:nvSpPr>
        <p:spPr>
          <a:xfrm>
            <a:off x="11134973" y="5609876"/>
            <a:ext cx="2022990" cy="0"/>
          </a:xfrm>
          <a:prstGeom prst="line">
            <a:avLst/>
          </a:prstGeom>
          <a:ln w="38100" cap="flat">
            <a:solidFill>
              <a:srgbClr val="000000"/>
            </a:solidFill>
            <a:prstDash val="solid"/>
            <a:headEnd type="none" w="sm" len="sm"/>
            <a:tailEnd type="arrow" w="med" len="sm"/>
          </a:ln>
        </p:spPr>
      </p:sp>
      <p:sp>
        <p:nvSpPr>
          <p:cNvPr id="15" name="AutoShape 15"/>
          <p:cNvSpPr/>
          <p:nvPr/>
        </p:nvSpPr>
        <p:spPr>
          <a:xfrm rot="1720111">
            <a:off x="9347662" y="6853828"/>
            <a:ext cx="3517590"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srcRect/>
          <a:stretch>
            <a:fillRect/>
          </a:stretch>
        </p:blipFill>
        <p:spPr>
          <a:xfrm>
            <a:off x="505497" y="275187"/>
            <a:ext cx="1560568" cy="1556666"/>
          </a:xfrm>
          <a:prstGeom prst="rect">
            <a:avLst/>
          </a:prstGeom>
        </p:spPr>
      </p:pic>
      <p:pic>
        <p:nvPicPr>
          <p:cNvPr id="4" name="Picture 4"/>
          <p:cNvPicPr>
            <a:picLocks noChangeAspect="1"/>
          </p:cNvPicPr>
          <p:nvPr/>
        </p:nvPicPr>
        <p:blipFill>
          <a:blip r:embed="rId5"/>
          <a:srcRect/>
          <a:stretch>
            <a:fillRect/>
          </a:stretch>
        </p:blipFill>
        <p:spPr>
          <a:xfrm>
            <a:off x="1718322" y="2296633"/>
            <a:ext cx="4217580" cy="2846867"/>
          </a:xfrm>
          <a:prstGeom prst="rect">
            <a:avLst/>
          </a:prstGeom>
        </p:spPr>
      </p:pic>
      <p:pic>
        <p:nvPicPr>
          <p:cNvPr id="5" name="Picture 5"/>
          <p:cNvPicPr>
            <a:picLocks noChangeAspect="1"/>
          </p:cNvPicPr>
          <p:nvPr/>
        </p:nvPicPr>
        <p:blipFill>
          <a:blip r:embed="rId6"/>
          <a:srcRect/>
          <a:stretch>
            <a:fillRect/>
          </a:stretch>
        </p:blipFill>
        <p:spPr>
          <a:xfrm>
            <a:off x="7592641" y="2296633"/>
            <a:ext cx="4217580" cy="2846867"/>
          </a:xfrm>
          <a:prstGeom prst="rect">
            <a:avLst/>
          </a:prstGeom>
        </p:spPr>
      </p:pic>
      <p:pic>
        <p:nvPicPr>
          <p:cNvPr id="6" name="Picture 6"/>
          <p:cNvPicPr>
            <a:picLocks noChangeAspect="1"/>
          </p:cNvPicPr>
          <p:nvPr/>
        </p:nvPicPr>
        <p:blipFill>
          <a:blip r:embed="rId7"/>
          <a:srcRect/>
          <a:stretch>
            <a:fillRect/>
          </a:stretch>
        </p:blipFill>
        <p:spPr>
          <a:xfrm>
            <a:off x="13351887" y="2376770"/>
            <a:ext cx="4098859" cy="2766730"/>
          </a:xfrm>
          <a:prstGeom prst="rect">
            <a:avLst/>
          </a:prstGeom>
        </p:spPr>
      </p:pic>
      <p:pic>
        <p:nvPicPr>
          <p:cNvPr id="7" name="Picture 7"/>
          <p:cNvPicPr>
            <a:picLocks noChangeAspect="1"/>
          </p:cNvPicPr>
          <p:nvPr/>
        </p:nvPicPr>
        <p:blipFill>
          <a:blip r:embed="rId8"/>
          <a:srcRect/>
          <a:stretch>
            <a:fillRect/>
          </a:stretch>
        </p:blipFill>
        <p:spPr>
          <a:xfrm>
            <a:off x="7592641" y="6411433"/>
            <a:ext cx="4217580" cy="2846867"/>
          </a:xfrm>
          <a:prstGeom prst="rect">
            <a:avLst/>
          </a:prstGeom>
        </p:spPr>
      </p:pic>
      <p:sp>
        <p:nvSpPr>
          <p:cNvPr id="8" name="TextBox 8"/>
          <p:cNvSpPr txBox="1"/>
          <p:nvPr/>
        </p:nvSpPr>
        <p:spPr>
          <a:xfrm>
            <a:off x="2030416" y="873499"/>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Animal Manager</a:t>
            </a:r>
          </a:p>
        </p:txBody>
      </p:sp>
      <p:sp>
        <p:nvSpPr>
          <p:cNvPr id="9" name="TextBox 9"/>
          <p:cNvSpPr txBox="1"/>
          <p:nvPr/>
        </p:nvSpPr>
        <p:spPr>
          <a:xfrm>
            <a:off x="2247675" y="5214843"/>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Login page</a:t>
            </a:r>
          </a:p>
        </p:txBody>
      </p:sp>
      <p:sp>
        <p:nvSpPr>
          <p:cNvPr id="10" name="TextBox 10"/>
          <p:cNvSpPr txBox="1"/>
          <p:nvPr/>
        </p:nvSpPr>
        <p:spPr>
          <a:xfrm>
            <a:off x="8149973" y="5214843"/>
            <a:ext cx="3172223"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Manage animals</a:t>
            </a:r>
          </a:p>
        </p:txBody>
      </p:sp>
      <p:sp>
        <p:nvSpPr>
          <p:cNvPr id="11" name="TextBox 11"/>
          <p:cNvSpPr txBox="1"/>
          <p:nvPr/>
        </p:nvSpPr>
        <p:spPr>
          <a:xfrm>
            <a:off x="14312219" y="5214843"/>
            <a:ext cx="2709885"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View animals</a:t>
            </a:r>
          </a:p>
        </p:txBody>
      </p:sp>
      <p:sp>
        <p:nvSpPr>
          <p:cNvPr id="12" name="TextBox 12"/>
          <p:cNvSpPr txBox="1"/>
          <p:nvPr/>
        </p:nvSpPr>
        <p:spPr>
          <a:xfrm>
            <a:off x="6996346" y="9324975"/>
            <a:ext cx="5104091"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Process Adoption request</a:t>
            </a:r>
          </a:p>
        </p:txBody>
      </p:sp>
      <p:sp>
        <p:nvSpPr>
          <p:cNvPr id="13" name="AutoShape 13"/>
          <p:cNvSpPr/>
          <p:nvPr/>
        </p:nvSpPr>
        <p:spPr>
          <a:xfrm>
            <a:off x="4781271" y="5590826"/>
            <a:ext cx="2022990" cy="0"/>
          </a:xfrm>
          <a:prstGeom prst="line">
            <a:avLst/>
          </a:prstGeom>
          <a:ln w="38100" cap="flat">
            <a:solidFill>
              <a:srgbClr val="000000"/>
            </a:solidFill>
            <a:prstDash val="solid"/>
            <a:headEnd type="none" w="sm" len="sm"/>
            <a:tailEnd type="arrow" w="med" len="sm"/>
          </a:ln>
        </p:spPr>
      </p:sp>
      <p:sp>
        <p:nvSpPr>
          <p:cNvPr id="14" name="AutoShape 14"/>
          <p:cNvSpPr/>
          <p:nvPr/>
        </p:nvSpPr>
        <p:spPr>
          <a:xfrm>
            <a:off x="4666746" y="9662858"/>
            <a:ext cx="2022990" cy="0"/>
          </a:xfrm>
          <a:prstGeom prst="line">
            <a:avLst/>
          </a:prstGeom>
          <a:ln w="38100" cap="flat">
            <a:solidFill>
              <a:srgbClr val="000000"/>
            </a:solidFill>
            <a:prstDash val="solid"/>
            <a:headEnd type="none" w="sm" len="sm"/>
            <a:tailEnd type="arrow" w="med" len="sm"/>
          </a:ln>
        </p:spPr>
      </p:sp>
      <p:sp>
        <p:nvSpPr>
          <p:cNvPr id="15" name="AutoShape 15"/>
          <p:cNvSpPr/>
          <p:nvPr/>
        </p:nvSpPr>
        <p:spPr>
          <a:xfrm>
            <a:off x="11810221" y="5628926"/>
            <a:ext cx="2022990"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srcRect/>
          <a:stretch>
            <a:fillRect/>
          </a:stretch>
        </p:blipFill>
        <p:spPr>
          <a:xfrm>
            <a:off x="505497" y="275187"/>
            <a:ext cx="1560568" cy="1556666"/>
          </a:xfrm>
          <a:prstGeom prst="rect">
            <a:avLst/>
          </a:prstGeom>
        </p:spPr>
      </p:pic>
      <p:pic>
        <p:nvPicPr>
          <p:cNvPr id="4" name="Picture 4"/>
          <p:cNvPicPr>
            <a:picLocks noChangeAspect="1"/>
          </p:cNvPicPr>
          <p:nvPr/>
        </p:nvPicPr>
        <p:blipFill>
          <a:blip r:embed="rId5"/>
          <a:srcRect/>
          <a:stretch>
            <a:fillRect/>
          </a:stretch>
        </p:blipFill>
        <p:spPr>
          <a:xfrm>
            <a:off x="1028700" y="2020740"/>
            <a:ext cx="4217580" cy="2846867"/>
          </a:xfrm>
          <a:prstGeom prst="rect">
            <a:avLst/>
          </a:prstGeom>
        </p:spPr>
      </p:pic>
      <p:pic>
        <p:nvPicPr>
          <p:cNvPr id="5" name="Picture 5"/>
          <p:cNvPicPr>
            <a:picLocks noChangeAspect="1"/>
          </p:cNvPicPr>
          <p:nvPr/>
        </p:nvPicPr>
        <p:blipFill>
          <a:blip r:embed="rId6"/>
          <a:srcRect/>
          <a:stretch>
            <a:fillRect/>
          </a:stretch>
        </p:blipFill>
        <p:spPr>
          <a:xfrm>
            <a:off x="6827490" y="2156077"/>
            <a:ext cx="4170682" cy="2815210"/>
          </a:xfrm>
          <a:prstGeom prst="rect">
            <a:avLst/>
          </a:prstGeom>
        </p:spPr>
      </p:pic>
      <p:pic>
        <p:nvPicPr>
          <p:cNvPr id="6" name="Picture 6"/>
          <p:cNvPicPr>
            <a:picLocks noChangeAspect="1"/>
          </p:cNvPicPr>
          <p:nvPr/>
        </p:nvPicPr>
        <p:blipFill>
          <a:blip r:embed="rId7"/>
          <a:srcRect/>
          <a:stretch>
            <a:fillRect/>
          </a:stretch>
        </p:blipFill>
        <p:spPr>
          <a:xfrm>
            <a:off x="12503432" y="2156077"/>
            <a:ext cx="4371180" cy="2950547"/>
          </a:xfrm>
          <a:prstGeom prst="rect">
            <a:avLst/>
          </a:prstGeom>
        </p:spPr>
      </p:pic>
      <p:pic>
        <p:nvPicPr>
          <p:cNvPr id="7" name="Picture 7"/>
          <p:cNvPicPr>
            <a:picLocks noChangeAspect="1"/>
          </p:cNvPicPr>
          <p:nvPr/>
        </p:nvPicPr>
        <p:blipFill>
          <a:blip r:embed="rId8"/>
          <a:srcRect/>
          <a:stretch>
            <a:fillRect/>
          </a:stretch>
        </p:blipFill>
        <p:spPr>
          <a:xfrm>
            <a:off x="12507858" y="6436617"/>
            <a:ext cx="3820504" cy="2578840"/>
          </a:xfrm>
          <a:prstGeom prst="rect">
            <a:avLst/>
          </a:prstGeom>
        </p:spPr>
      </p:pic>
      <p:pic>
        <p:nvPicPr>
          <p:cNvPr id="8" name="Picture 8"/>
          <p:cNvPicPr>
            <a:picLocks noChangeAspect="1"/>
          </p:cNvPicPr>
          <p:nvPr/>
        </p:nvPicPr>
        <p:blipFill>
          <a:blip r:embed="rId9"/>
          <a:srcRect/>
          <a:stretch>
            <a:fillRect/>
          </a:stretch>
        </p:blipFill>
        <p:spPr>
          <a:xfrm>
            <a:off x="3973239" y="6300139"/>
            <a:ext cx="4022693" cy="2715318"/>
          </a:xfrm>
          <a:prstGeom prst="rect">
            <a:avLst/>
          </a:prstGeom>
        </p:spPr>
      </p:pic>
      <p:sp>
        <p:nvSpPr>
          <p:cNvPr id="9" name="TextBox 9"/>
          <p:cNvSpPr txBox="1"/>
          <p:nvPr/>
        </p:nvSpPr>
        <p:spPr>
          <a:xfrm>
            <a:off x="2030416" y="873499"/>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Vet</a:t>
            </a:r>
          </a:p>
        </p:txBody>
      </p:sp>
      <p:sp>
        <p:nvSpPr>
          <p:cNvPr id="10" name="TextBox 10"/>
          <p:cNvSpPr txBox="1"/>
          <p:nvPr/>
        </p:nvSpPr>
        <p:spPr>
          <a:xfrm>
            <a:off x="2247675" y="5214843"/>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Login page</a:t>
            </a:r>
          </a:p>
        </p:txBody>
      </p:sp>
      <p:sp>
        <p:nvSpPr>
          <p:cNvPr id="11" name="TextBox 11"/>
          <p:cNvSpPr txBox="1"/>
          <p:nvPr/>
        </p:nvSpPr>
        <p:spPr>
          <a:xfrm>
            <a:off x="7823733" y="5214843"/>
            <a:ext cx="2709885"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View animal</a:t>
            </a:r>
          </a:p>
        </p:txBody>
      </p:sp>
      <p:sp>
        <p:nvSpPr>
          <p:cNvPr id="12" name="TextBox 12"/>
          <p:cNvSpPr txBox="1"/>
          <p:nvPr/>
        </p:nvSpPr>
        <p:spPr>
          <a:xfrm>
            <a:off x="13479775" y="5214843"/>
            <a:ext cx="284858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View details</a:t>
            </a:r>
          </a:p>
        </p:txBody>
      </p:sp>
      <p:sp>
        <p:nvSpPr>
          <p:cNvPr id="13" name="TextBox 13"/>
          <p:cNvSpPr txBox="1"/>
          <p:nvPr/>
        </p:nvSpPr>
        <p:spPr>
          <a:xfrm>
            <a:off x="3649602" y="9124950"/>
            <a:ext cx="4513003"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Request behavior check</a:t>
            </a:r>
          </a:p>
        </p:txBody>
      </p:sp>
      <p:sp>
        <p:nvSpPr>
          <p:cNvPr id="14" name="TextBox 14"/>
          <p:cNvSpPr txBox="1"/>
          <p:nvPr/>
        </p:nvSpPr>
        <p:spPr>
          <a:xfrm>
            <a:off x="12390677" y="9124950"/>
            <a:ext cx="3544441"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Request pharmacy</a:t>
            </a:r>
          </a:p>
        </p:txBody>
      </p:sp>
      <p:sp>
        <p:nvSpPr>
          <p:cNvPr id="15" name="AutoShape 15"/>
          <p:cNvSpPr/>
          <p:nvPr/>
        </p:nvSpPr>
        <p:spPr>
          <a:xfrm>
            <a:off x="4781271" y="5590826"/>
            <a:ext cx="2022990" cy="0"/>
          </a:xfrm>
          <a:prstGeom prst="line">
            <a:avLst/>
          </a:prstGeom>
          <a:ln w="38100" cap="flat">
            <a:solidFill>
              <a:srgbClr val="000000"/>
            </a:solidFill>
            <a:prstDash val="solid"/>
            <a:headEnd type="none" w="sm" len="sm"/>
            <a:tailEnd type="arrow" w="med" len="sm"/>
          </a:ln>
        </p:spPr>
      </p:sp>
      <p:sp>
        <p:nvSpPr>
          <p:cNvPr id="16" name="AutoShape 16"/>
          <p:cNvSpPr/>
          <p:nvPr/>
        </p:nvSpPr>
        <p:spPr>
          <a:xfrm>
            <a:off x="10998172" y="5628926"/>
            <a:ext cx="2022990" cy="0"/>
          </a:xfrm>
          <a:prstGeom prst="line">
            <a:avLst/>
          </a:prstGeom>
          <a:ln w="38100" cap="flat">
            <a:solidFill>
              <a:srgbClr val="000000"/>
            </a:solidFill>
            <a:prstDash val="solid"/>
            <a:headEnd type="none" w="sm" len="sm"/>
            <a:tailEnd type="arrow" w="med" len="sm"/>
          </a:ln>
        </p:spPr>
      </p:sp>
      <p:sp>
        <p:nvSpPr>
          <p:cNvPr id="17" name="AutoShape 17"/>
          <p:cNvSpPr/>
          <p:nvPr/>
        </p:nvSpPr>
        <p:spPr>
          <a:xfrm rot="10125566">
            <a:off x="8391782" y="6376707"/>
            <a:ext cx="5573807" cy="0"/>
          </a:xfrm>
          <a:prstGeom prst="line">
            <a:avLst/>
          </a:prstGeom>
          <a:ln w="38100" cap="flat">
            <a:solidFill>
              <a:srgbClr val="000000"/>
            </a:solidFill>
            <a:prstDash val="solid"/>
            <a:headEnd type="none" w="sm" len="sm"/>
            <a:tailEnd type="arrow" w="med" len="sm"/>
          </a:ln>
        </p:spPr>
      </p:sp>
      <p:sp>
        <p:nvSpPr>
          <p:cNvPr id="18" name="AutoShape 18"/>
          <p:cNvSpPr/>
          <p:nvPr/>
        </p:nvSpPr>
        <p:spPr>
          <a:xfrm rot="4764769">
            <a:off x="14054939" y="6115988"/>
            <a:ext cx="613604"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srcRect/>
          <a:stretch>
            <a:fillRect/>
          </a:stretch>
        </p:blipFill>
        <p:spPr>
          <a:xfrm>
            <a:off x="505497" y="275187"/>
            <a:ext cx="1560568" cy="1556666"/>
          </a:xfrm>
          <a:prstGeom prst="rect">
            <a:avLst/>
          </a:prstGeom>
        </p:spPr>
      </p:pic>
      <p:pic>
        <p:nvPicPr>
          <p:cNvPr id="4" name="Picture 4"/>
          <p:cNvPicPr>
            <a:picLocks noChangeAspect="1"/>
          </p:cNvPicPr>
          <p:nvPr/>
        </p:nvPicPr>
        <p:blipFill>
          <a:blip r:embed="rId5"/>
          <a:srcRect/>
          <a:stretch>
            <a:fillRect/>
          </a:stretch>
        </p:blipFill>
        <p:spPr>
          <a:xfrm>
            <a:off x="1883417" y="2101883"/>
            <a:ext cx="4217580" cy="2846867"/>
          </a:xfrm>
          <a:prstGeom prst="rect">
            <a:avLst/>
          </a:prstGeom>
        </p:spPr>
      </p:pic>
      <p:pic>
        <p:nvPicPr>
          <p:cNvPr id="5" name="Picture 5"/>
          <p:cNvPicPr>
            <a:picLocks noChangeAspect="1"/>
          </p:cNvPicPr>
          <p:nvPr/>
        </p:nvPicPr>
        <p:blipFill>
          <a:blip r:embed="rId6"/>
          <a:srcRect/>
          <a:stretch>
            <a:fillRect/>
          </a:stretch>
        </p:blipFill>
        <p:spPr>
          <a:xfrm>
            <a:off x="8029708" y="2101883"/>
            <a:ext cx="4265968" cy="2879529"/>
          </a:xfrm>
          <a:prstGeom prst="rect">
            <a:avLst/>
          </a:prstGeom>
        </p:spPr>
      </p:pic>
      <p:pic>
        <p:nvPicPr>
          <p:cNvPr id="6" name="Picture 6"/>
          <p:cNvPicPr>
            <a:picLocks noChangeAspect="1"/>
          </p:cNvPicPr>
          <p:nvPr/>
        </p:nvPicPr>
        <p:blipFill>
          <a:blip r:embed="rId7"/>
          <a:srcRect/>
          <a:stretch>
            <a:fillRect/>
          </a:stretch>
        </p:blipFill>
        <p:spPr>
          <a:xfrm>
            <a:off x="13653345" y="2106088"/>
            <a:ext cx="4259739" cy="2875324"/>
          </a:xfrm>
          <a:prstGeom prst="rect">
            <a:avLst/>
          </a:prstGeom>
        </p:spPr>
      </p:pic>
      <p:sp>
        <p:nvSpPr>
          <p:cNvPr id="7" name="TextBox 7"/>
          <p:cNvSpPr txBox="1"/>
          <p:nvPr/>
        </p:nvSpPr>
        <p:spPr>
          <a:xfrm>
            <a:off x="828337" y="726439"/>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Pharmacy</a:t>
            </a:r>
          </a:p>
        </p:txBody>
      </p:sp>
      <p:sp>
        <p:nvSpPr>
          <p:cNvPr id="8" name="TextBox 8"/>
          <p:cNvSpPr txBox="1"/>
          <p:nvPr/>
        </p:nvSpPr>
        <p:spPr>
          <a:xfrm>
            <a:off x="2640662" y="5191726"/>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Login page</a:t>
            </a:r>
          </a:p>
        </p:txBody>
      </p:sp>
      <p:sp>
        <p:nvSpPr>
          <p:cNvPr id="9" name="TextBox 9"/>
          <p:cNvSpPr txBox="1"/>
          <p:nvPr/>
        </p:nvSpPr>
        <p:spPr>
          <a:xfrm>
            <a:off x="9144000" y="5191726"/>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View work</a:t>
            </a:r>
          </a:p>
        </p:txBody>
      </p:sp>
      <p:sp>
        <p:nvSpPr>
          <p:cNvPr id="10" name="TextBox 10"/>
          <p:cNvSpPr txBox="1"/>
          <p:nvPr/>
        </p:nvSpPr>
        <p:spPr>
          <a:xfrm>
            <a:off x="14846021" y="5267162"/>
            <a:ext cx="2413279"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Process task</a:t>
            </a:r>
          </a:p>
        </p:txBody>
      </p:sp>
      <p:sp>
        <p:nvSpPr>
          <p:cNvPr id="11" name="AutoShape 11"/>
          <p:cNvSpPr/>
          <p:nvPr/>
        </p:nvSpPr>
        <p:spPr>
          <a:xfrm>
            <a:off x="6006718" y="5643145"/>
            <a:ext cx="2022990" cy="0"/>
          </a:xfrm>
          <a:prstGeom prst="line">
            <a:avLst/>
          </a:prstGeom>
          <a:ln w="38100" cap="flat">
            <a:solidFill>
              <a:srgbClr val="000000"/>
            </a:solidFill>
            <a:prstDash val="solid"/>
            <a:headEnd type="none" w="sm" len="sm"/>
            <a:tailEnd type="arrow" w="med" len="sm"/>
          </a:ln>
        </p:spPr>
      </p:sp>
      <p:sp>
        <p:nvSpPr>
          <p:cNvPr id="12" name="AutoShape 12"/>
          <p:cNvSpPr/>
          <p:nvPr/>
        </p:nvSpPr>
        <p:spPr>
          <a:xfrm>
            <a:off x="12295676" y="5681245"/>
            <a:ext cx="2022990"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srcRect/>
          <a:stretch>
            <a:fillRect/>
          </a:stretch>
        </p:blipFill>
        <p:spPr>
          <a:xfrm>
            <a:off x="505497" y="275187"/>
            <a:ext cx="1560568" cy="1556666"/>
          </a:xfrm>
          <a:prstGeom prst="rect">
            <a:avLst/>
          </a:prstGeom>
        </p:spPr>
      </p:pic>
      <p:pic>
        <p:nvPicPr>
          <p:cNvPr id="4" name="Picture 4"/>
          <p:cNvPicPr>
            <a:picLocks noChangeAspect="1"/>
          </p:cNvPicPr>
          <p:nvPr/>
        </p:nvPicPr>
        <p:blipFill>
          <a:blip r:embed="rId5"/>
          <a:srcRect/>
          <a:stretch>
            <a:fillRect/>
          </a:stretch>
        </p:blipFill>
        <p:spPr>
          <a:xfrm>
            <a:off x="1883417" y="2101883"/>
            <a:ext cx="4217580" cy="2846867"/>
          </a:xfrm>
          <a:prstGeom prst="rect">
            <a:avLst/>
          </a:prstGeom>
        </p:spPr>
      </p:pic>
      <p:sp>
        <p:nvSpPr>
          <p:cNvPr id="5" name="AutoShape 5"/>
          <p:cNvSpPr/>
          <p:nvPr/>
        </p:nvSpPr>
        <p:spPr>
          <a:xfrm>
            <a:off x="6006718" y="5643145"/>
            <a:ext cx="2022990" cy="0"/>
          </a:xfrm>
          <a:prstGeom prst="line">
            <a:avLst/>
          </a:prstGeom>
          <a:ln w="38100" cap="flat">
            <a:solidFill>
              <a:srgbClr val="000000"/>
            </a:solidFill>
            <a:prstDash val="solid"/>
            <a:headEnd type="none" w="sm" len="sm"/>
            <a:tailEnd type="arrow" w="med" len="sm"/>
          </a:ln>
        </p:spPr>
      </p:sp>
      <p:sp>
        <p:nvSpPr>
          <p:cNvPr id="6" name="AutoShape 6"/>
          <p:cNvSpPr/>
          <p:nvPr/>
        </p:nvSpPr>
        <p:spPr>
          <a:xfrm>
            <a:off x="12295676" y="5681245"/>
            <a:ext cx="2022990" cy="0"/>
          </a:xfrm>
          <a:prstGeom prst="line">
            <a:avLst/>
          </a:prstGeom>
          <a:ln w="38100" cap="flat">
            <a:solidFill>
              <a:srgbClr val="000000"/>
            </a:solidFill>
            <a:prstDash val="solid"/>
            <a:headEnd type="none" w="sm" len="sm"/>
            <a:tailEnd type="arrow" w="med" len="sm"/>
          </a:ln>
        </p:spPr>
      </p:sp>
      <p:pic>
        <p:nvPicPr>
          <p:cNvPr id="7" name="Picture 7"/>
          <p:cNvPicPr>
            <a:picLocks noChangeAspect="1"/>
          </p:cNvPicPr>
          <p:nvPr/>
        </p:nvPicPr>
        <p:blipFill>
          <a:blip r:embed="rId6"/>
          <a:srcRect/>
          <a:stretch>
            <a:fillRect/>
          </a:stretch>
        </p:blipFill>
        <p:spPr>
          <a:xfrm>
            <a:off x="13673940" y="2204541"/>
            <a:ext cx="4100443" cy="2767799"/>
          </a:xfrm>
          <a:prstGeom prst="rect">
            <a:avLst/>
          </a:prstGeom>
        </p:spPr>
      </p:pic>
      <p:pic>
        <p:nvPicPr>
          <p:cNvPr id="8" name="Picture 8"/>
          <p:cNvPicPr>
            <a:picLocks noChangeAspect="1"/>
          </p:cNvPicPr>
          <p:nvPr/>
        </p:nvPicPr>
        <p:blipFill>
          <a:blip r:embed="rId7"/>
          <a:srcRect/>
          <a:stretch>
            <a:fillRect/>
          </a:stretch>
        </p:blipFill>
        <p:spPr>
          <a:xfrm>
            <a:off x="8029708" y="2204541"/>
            <a:ext cx="3913408" cy="2641550"/>
          </a:xfrm>
          <a:prstGeom prst="rect">
            <a:avLst/>
          </a:prstGeom>
        </p:spPr>
      </p:pic>
      <p:sp>
        <p:nvSpPr>
          <p:cNvPr id="9" name="TextBox 9"/>
          <p:cNvSpPr txBox="1"/>
          <p:nvPr/>
        </p:nvSpPr>
        <p:spPr>
          <a:xfrm>
            <a:off x="1883417" y="726439"/>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Behavior therapist</a:t>
            </a:r>
          </a:p>
        </p:txBody>
      </p:sp>
      <p:sp>
        <p:nvSpPr>
          <p:cNvPr id="10" name="TextBox 10"/>
          <p:cNvSpPr txBox="1"/>
          <p:nvPr/>
        </p:nvSpPr>
        <p:spPr>
          <a:xfrm>
            <a:off x="2640662" y="5191726"/>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Login page</a:t>
            </a:r>
          </a:p>
        </p:txBody>
      </p:sp>
      <p:sp>
        <p:nvSpPr>
          <p:cNvPr id="11" name="TextBox 11"/>
          <p:cNvSpPr txBox="1"/>
          <p:nvPr/>
        </p:nvSpPr>
        <p:spPr>
          <a:xfrm>
            <a:off x="9144000" y="5191726"/>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View work</a:t>
            </a:r>
          </a:p>
        </p:txBody>
      </p:sp>
      <p:sp>
        <p:nvSpPr>
          <p:cNvPr id="12" name="TextBox 12"/>
          <p:cNvSpPr txBox="1"/>
          <p:nvPr/>
        </p:nvSpPr>
        <p:spPr>
          <a:xfrm>
            <a:off x="14846021" y="5267162"/>
            <a:ext cx="2413279"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Process task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srcRect/>
          <a:stretch>
            <a:fillRect/>
          </a:stretch>
        </p:blipFill>
        <p:spPr>
          <a:xfrm>
            <a:off x="505497" y="275187"/>
            <a:ext cx="1560568" cy="1556666"/>
          </a:xfrm>
          <a:prstGeom prst="rect">
            <a:avLst/>
          </a:prstGeom>
        </p:spPr>
      </p:pic>
      <p:pic>
        <p:nvPicPr>
          <p:cNvPr id="4" name="Picture 4"/>
          <p:cNvPicPr>
            <a:picLocks noChangeAspect="1"/>
          </p:cNvPicPr>
          <p:nvPr/>
        </p:nvPicPr>
        <p:blipFill>
          <a:blip r:embed="rId5"/>
          <a:srcRect/>
          <a:stretch>
            <a:fillRect/>
          </a:stretch>
        </p:blipFill>
        <p:spPr>
          <a:xfrm>
            <a:off x="1883417" y="2101883"/>
            <a:ext cx="4217580" cy="2846867"/>
          </a:xfrm>
          <a:prstGeom prst="rect">
            <a:avLst/>
          </a:prstGeom>
        </p:spPr>
      </p:pic>
      <p:sp>
        <p:nvSpPr>
          <p:cNvPr id="5" name="AutoShape 5"/>
          <p:cNvSpPr/>
          <p:nvPr/>
        </p:nvSpPr>
        <p:spPr>
          <a:xfrm>
            <a:off x="6006718" y="5643145"/>
            <a:ext cx="2022990" cy="0"/>
          </a:xfrm>
          <a:prstGeom prst="line">
            <a:avLst/>
          </a:prstGeom>
          <a:ln w="38100" cap="flat">
            <a:solidFill>
              <a:srgbClr val="000000"/>
            </a:solidFill>
            <a:prstDash val="solid"/>
            <a:headEnd type="none" w="sm" len="sm"/>
            <a:tailEnd type="arrow" w="med" len="sm"/>
          </a:ln>
        </p:spPr>
      </p:sp>
      <p:pic>
        <p:nvPicPr>
          <p:cNvPr id="6" name="Picture 6"/>
          <p:cNvPicPr>
            <a:picLocks noChangeAspect="1"/>
          </p:cNvPicPr>
          <p:nvPr/>
        </p:nvPicPr>
        <p:blipFill>
          <a:blip r:embed="rId6"/>
          <a:srcRect/>
          <a:stretch>
            <a:fillRect/>
          </a:stretch>
        </p:blipFill>
        <p:spPr>
          <a:xfrm>
            <a:off x="9144000" y="2101883"/>
            <a:ext cx="4506099" cy="3041617"/>
          </a:xfrm>
          <a:prstGeom prst="rect">
            <a:avLst/>
          </a:prstGeom>
        </p:spPr>
      </p:pic>
      <p:sp>
        <p:nvSpPr>
          <p:cNvPr id="7" name="TextBox 7"/>
          <p:cNvSpPr txBox="1"/>
          <p:nvPr/>
        </p:nvSpPr>
        <p:spPr>
          <a:xfrm>
            <a:off x="1883417" y="726439"/>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Volunteer manager</a:t>
            </a:r>
          </a:p>
        </p:txBody>
      </p:sp>
      <p:sp>
        <p:nvSpPr>
          <p:cNvPr id="8" name="TextBox 8"/>
          <p:cNvSpPr txBox="1"/>
          <p:nvPr/>
        </p:nvSpPr>
        <p:spPr>
          <a:xfrm>
            <a:off x="2640662" y="5191726"/>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Login page</a:t>
            </a:r>
          </a:p>
        </p:txBody>
      </p:sp>
      <p:sp>
        <p:nvSpPr>
          <p:cNvPr id="9" name="TextBox 9"/>
          <p:cNvSpPr txBox="1"/>
          <p:nvPr/>
        </p:nvSpPr>
        <p:spPr>
          <a:xfrm>
            <a:off x="9611019" y="5191726"/>
            <a:ext cx="4039080"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Assign a volunteer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srcRect/>
          <a:stretch>
            <a:fillRect/>
          </a:stretch>
        </p:blipFill>
        <p:spPr>
          <a:xfrm>
            <a:off x="505497" y="275187"/>
            <a:ext cx="1560568" cy="1556666"/>
          </a:xfrm>
          <a:prstGeom prst="rect">
            <a:avLst/>
          </a:prstGeom>
        </p:spPr>
      </p:pic>
      <p:pic>
        <p:nvPicPr>
          <p:cNvPr id="4" name="Picture 4"/>
          <p:cNvPicPr>
            <a:picLocks noChangeAspect="1"/>
          </p:cNvPicPr>
          <p:nvPr/>
        </p:nvPicPr>
        <p:blipFill>
          <a:blip r:embed="rId5"/>
          <a:srcRect/>
          <a:stretch>
            <a:fillRect/>
          </a:stretch>
        </p:blipFill>
        <p:spPr>
          <a:xfrm>
            <a:off x="1883417" y="2101883"/>
            <a:ext cx="4217580" cy="2846867"/>
          </a:xfrm>
          <a:prstGeom prst="rect">
            <a:avLst/>
          </a:prstGeom>
        </p:spPr>
      </p:pic>
      <p:sp>
        <p:nvSpPr>
          <p:cNvPr id="5" name="AutoShape 5"/>
          <p:cNvSpPr/>
          <p:nvPr/>
        </p:nvSpPr>
        <p:spPr>
          <a:xfrm>
            <a:off x="6006718" y="5643145"/>
            <a:ext cx="2022990" cy="0"/>
          </a:xfrm>
          <a:prstGeom prst="line">
            <a:avLst/>
          </a:prstGeom>
          <a:ln w="38100" cap="flat">
            <a:solidFill>
              <a:srgbClr val="000000"/>
            </a:solidFill>
            <a:prstDash val="solid"/>
            <a:headEnd type="none" w="sm" len="sm"/>
            <a:tailEnd type="arrow" w="med" len="sm"/>
          </a:ln>
        </p:spPr>
      </p:sp>
      <p:pic>
        <p:nvPicPr>
          <p:cNvPr id="6" name="Picture 6"/>
          <p:cNvPicPr>
            <a:picLocks noChangeAspect="1"/>
          </p:cNvPicPr>
          <p:nvPr/>
        </p:nvPicPr>
        <p:blipFill>
          <a:blip r:embed="rId6"/>
          <a:srcRect/>
          <a:stretch>
            <a:fillRect/>
          </a:stretch>
        </p:blipFill>
        <p:spPr>
          <a:xfrm>
            <a:off x="8925051" y="2012282"/>
            <a:ext cx="4907842" cy="3312793"/>
          </a:xfrm>
          <a:prstGeom prst="rect">
            <a:avLst/>
          </a:prstGeom>
        </p:spPr>
      </p:pic>
      <p:sp>
        <p:nvSpPr>
          <p:cNvPr id="7" name="TextBox 7"/>
          <p:cNvSpPr txBox="1"/>
          <p:nvPr/>
        </p:nvSpPr>
        <p:spPr>
          <a:xfrm>
            <a:off x="1883417" y="726439"/>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Volunteer</a:t>
            </a:r>
          </a:p>
        </p:txBody>
      </p:sp>
      <p:sp>
        <p:nvSpPr>
          <p:cNvPr id="8" name="TextBox 8"/>
          <p:cNvSpPr txBox="1"/>
          <p:nvPr/>
        </p:nvSpPr>
        <p:spPr>
          <a:xfrm>
            <a:off x="2640662" y="5191726"/>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Login page</a:t>
            </a:r>
          </a:p>
        </p:txBody>
      </p:sp>
      <p:sp>
        <p:nvSpPr>
          <p:cNvPr id="9" name="TextBox 9"/>
          <p:cNvSpPr txBox="1"/>
          <p:nvPr/>
        </p:nvSpPr>
        <p:spPr>
          <a:xfrm>
            <a:off x="9285241" y="5434359"/>
            <a:ext cx="4547652"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Report completed work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srcRect/>
          <a:stretch>
            <a:fillRect/>
          </a:stretch>
        </p:blipFill>
        <p:spPr>
          <a:xfrm>
            <a:off x="505497" y="275187"/>
            <a:ext cx="1560568" cy="1556666"/>
          </a:xfrm>
          <a:prstGeom prst="rect">
            <a:avLst/>
          </a:prstGeom>
        </p:spPr>
      </p:pic>
      <p:pic>
        <p:nvPicPr>
          <p:cNvPr id="4" name="Picture 4"/>
          <p:cNvPicPr>
            <a:picLocks noChangeAspect="1"/>
          </p:cNvPicPr>
          <p:nvPr/>
        </p:nvPicPr>
        <p:blipFill>
          <a:blip r:embed="rId5"/>
          <a:srcRect/>
          <a:stretch>
            <a:fillRect/>
          </a:stretch>
        </p:blipFill>
        <p:spPr>
          <a:xfrm>
            <a:off x="1883417" y="2101883"/>
            <a:ext cx="4217580" cy="2846867"/>
          </a:xfrm>
          <a:prstGeom prst="rect">
            <a:avLst/>
          </a:prstGeom>
        </p:spPr>
      </p:pic>
      <p:sp>
        <p:nvSpPr>
          <p:cNvPr id="5" name="AutoShape 5"/>
          <p:cNvSpPr/>
          <p:nvPr/>
        </p:nvSpPr>
        <p:spPr>
          <a:xfrm>
            <a:off x="6006718" y="5643145"/>
            <a:ext cx="2022990" cy="0"/>
          </a:xfrm>
          <a:prstGeom prst="line">
            <a:avLst/>
          </a:prstGeom>
          <a:ln w="38100" cap="flat">
            <a:solidFill>
              <a:srgbClr val="000000"/>
            </a:solidFill>
            <a:prstDash val="solid"/>
            <a:headEnd type="none" w="sm" len="sm"/>
            <a:tailEnd type="arrow" w="med" len="sm"/>
          </a:ln>
        </p:spPr>
      </p:sp>
      <p:sp>
        <p:nvSpPr>
          <p:cNvPr id="6" name="AutoShape 6"/>
          <p:cNvSpPr/>
          <p:nvPr/>
        </p:nvSpPr>
        <p:spPr>
          <a:xfrm>
            <a:off x="12295676" y="5681245"/>
            <a:ext cx="2022990" cy="0"/>
          </a:xfrm>
          <a:prstGeom prst="line">
            <a:avLst/>
          </a:prstGeom>
          <a:ln w="38100" cap="flat">
            <a:solidFill>
              <a:srgbClr val="000000"/>
            </a:solidFill>
            <a:prstDash val="solid"/>
            <a:headEnd type="none" w="sm" len="sm"/>
            <a:tailEnd type="arrow" w="med" len="sm"/>
          </a:ln>
        </p:spPr>
      </p:sp>
      <p:pic>
        <p:nvPicPr>
          <p:cNvPr id="7" name="Picture 7"/>
          <p:cNvPicPr>
            <a:picLocks noChangeAspect="1"/>
          </p:cNvPicPr>
          <p:nvPr/>
        </p:nvPicPr>
        <p:blipFill>
          <a:blip r:embed="rId6"/>
          <a:srcRect/>
          <a:stretch>
            <a:fillRect/>
          </a:stretch>
        </p:blipFill>
        <p:spPr>
          <a:xfrm>
            <a:off x="8211074" y="2237571"/>
            <a:ext cx="4016561" cy="2711179"/>
          </a:xfrm>
          <a:prstGeom prst="rect">
            <a:avLst/>
          </a:prstGeom>
        </p:spPr>
      </p:pic>
      <p:pic>
        <p:nvPicPr>
          <p:cNvPr id="8" name="Picture 8"/>
          <p:cNvPicPr>
            <a:picLocks noChangeAspect="1"/>
          </p:cNvPicPr>
          <p:nvPr/>
        </p:nvPicPr>
        <p:blipFill>
          <a:blip r:embed="rId7"/>
          <a:srcRect/>
          <a:stretch>
            <a:fillRect/>
          </a:stretch>
        </p:blipFill>
        <p:spPr>
          <a:xfrm>
            <a:off x="13882861" y="2382259"/>
            <a:ext cx="3962527" cy="2674706"/>
          </a:xfrm>
          <a:prstGeom prst="rect">
            <a:avLst/>
          </a:prstGeom>
        </p:spPr>
      </p:pic>
      <p:sp>
        <p:nvSpPr>
          <p:cNvPr id="9" name="TextBox 9"/>
          <p:cNvSpPr txBox="1"/>
          <p:nvPr/>
        </p:nvSpPr>
        <p:spPr>
          <a:xfrm>
            <a:off x="828337" y="773252"/>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Adopter</a:t>
            </a:r>
          </a:p>
        </p:txBody>
      </p:sp>
      <p:sp>
        <p:nvSpPr>
          <p:cNvPr id="10" name="TextBox 10"/>
          <p:cNvSpPr txBox="1"/>
          <p:nvPr/>
        </p:nvSpPr>
        <p:spPr>
          <a:xfrm>
            <a:off x="2640662" y="5191726"/>
            <a:ext cx="2178196"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Login page</a:t>
            </a:r>
          </a:p>
        </p:txBody>
      </p:sp>
      <p:sp>
        <p:nvSpPr>
          <p:cNvPr id="11" name="TextBox 11"/>
          <p:cNvSpPr txBox="1"/>
          <p:nvPr/>
        </p:nvSpPr>
        <p:spPr>
          <a:xfrm>
            <a:off x="8542960" y="5191726"/>
            <a:ext cx="3352789"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Adoption request</a:t>
            </a:r>
          </a:p>
        </p:txBody>
      </p:sp>
      <p:sp>
        <p:nvSpPr>
          <p:cNvPr id="12" name="TextBox 12"/>
          <p:cNvSpPr txBox="1"/>
          <p:nvPr/>
        </p:nvSpPr>
        <p:spPr>
          <a:xfrm>
            <a:off x="14846021" y="5267162"/>
            <a:ext cx="2999367"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View animals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srcRect/>
          <a:stretch>
            <a:fillRect/>
          </a:stretch>
        </p:blipFill>
        <p:spPr>
          <a:xfrm>
            <a:off x="322849" y="250367"/>
            <a:ext cx="1560568" cy="1556666"/>
          </a:xfrm>
          <a:prstGeom prst="rect">
            <a:avLst/>
          </a:prstGeom>
        </p:spPr>
      </p:pic>
      <p:pic>
        <p:nvPicPr>
          <p:cNvPr id="4" name="Picture 4"/>
          <p:cNvPicPr>
            <a:picLocks noChangeAspect="1"/>
          </p:cNvPicPr>
          <p:nvPr/>
        </p:nvPicPr>
        <p:blipFill>
          <a:blip r:embed="rId5"/>
          <a:srcRect/>
          <a:stretch>
            <a:fillRect/>
          </a:stretch>
        </p:blipFill>
        <p:spPr>
          <a:xfrm>
            <a:off x="3201081" y="2218265"/>
            <a:ext cx="4513510" cy="3046619"/>
          </a:xfrm>
          <a:prstGeom prst="rect">
            <a:avLst/>
          </a:prstGeom>
        </p:spPr>
      </p:pic>
      <p:sp>
        <p:nvSpPr>
          <p:cNvPr id="5" name="AutoShape 5"/>
          <p:cNvSpPr/>
          <p:nvPr/>
        </p:nvSpPr>
        <p:spPr>
          <a:xfrm>
            <a:off x="7613696" y="6008002"/>
            <a:ext cx="2164935" cy="0"/>
          </a:xfrm>
          <a:prstGeom prst="line">
            <a:avLst/>
          </a:prstGeom>
          <a:ln w="38100" cap="flat">
            <a:solidFill>
              <a:srgbClr val="000000"/>
            </a:solidFill>
            <a:prstDash val="solid"/>
            <a:headEnd type="none" w="sm" len="sm"/>
            <a:tailEnd type="arrow" w="med" len="sm"/>
          </a:ln>
        </p:spPr>
      </p:sp>
      <p:pic>
        <p:nvPicPr>
          <p:cNvPr id="6" name="Picture 6"/>
          <p:cNvPicPr>
            <a:picLocks noChangeAspect="1"/>
          </p:cNvPicPr>
          <p:nvPr/>
        </p:nvPicPr>
        <p:blipFill>
          <a:blip r:embed="rId6"/>
          <a:srcRect/>
          <a:stretch>
            <a:fillRect/>
          </a:stretch>
        </p:blipFill>
        <p:spPr>
          <a:xfrm>
            <a:off x="10629620" y="2101883"/>
            <a:ext cx="4614482" cy="3114775"/>
          </a:xfrm>
          <a:prstGeom prst="rect">
            <a:avLst/>
          </a:prstGeom>
        </p:spPr>
      </p:pic>
      <p:sp>
        <p:nvSpPr>
          <p:cNvPr id="7" name="TextBox 7"/>
          <p:cNvSpPr txBox="1"/>
          <p:nvPr/>
        </p:nvSpPr>
        <p:spPr>
          <a:xfrm>
            <a:off x="1883417" y="726439"/>
            <a:ext cx="5272661" cy="633306"/>
          </a:xfrm>
          <a:prstGeom prst="rect">
            <a:avLst/>
          </a:prstGeom>
        </p:spPr>
        <p:txBody>
          <a:bodyPr lIns="0" tIns="0" rIns="0" bIns="0" rtlCol="0" anchor="t">
            <a:spAutoFit/>
          </a:bodyPr>
          <a:lstStyle/>
          <a:p>
            <a:pPr algn="ctr">
              <a:lnSpc>
                <a:spcPts val="5269"/>
              </a:lnSpc>
            </a:pPr>
            <a:r>
              <a:rPr lang="en-US" sz="3608" spc="-126">
                <a:solidFill>
                  <a:srgbClr val="004AAD"/>
                </a:solidFill>
                <a:latin typeface="思源黑体-超粗体"/>
              </a:rPr>
              <a:t>Adoption manager</a:t>
            </a:r>
          </a:p>
        </p:txBody>
      </p:sp>
      <p:sp>
        <p:nvSpPr>
          <p:cNvPr id="8" name="TextBox 8"/>
          <p:cNvSpPr txBox="1"/>
          <p:nvPr/>
        </p:nvSpPr>
        <p:spPr>
          <a:xfrm>
            <a:off x="4011459" y="5505689"/>
            <a:ext cx="2331031" cy="681241"/>
          </a:xfrm>
          <a:prstGeom prst="rect">
            <a:avLst/>
          </a:prstGeom>
        </p:spPr>
        <p:txBody>
          <a:bodyPr lIns="0" tIns="0" rIns="0" bIns="0" rtlCol="0" anchor="t">
            <a:spAutoFit/>
          </a:bodyPr>
          <a:lstStyle/>
          <a:p>
            <a:pPr>
              <a:lnSpc>
                <a:spcPts val="5718"/>
              </a:lnSpc>
            </a:pPr>
            <a:r>
              <a:rPr lang="en-US" sz="3424" spc="-3">
                <a:solidFill>
                  <a:srgbClr val="004AAD"/>
                </a:solidFill>
                <a:latin typeface="思源黑体-粗体"/>
              </a:rPr>
              <a:t>Login page</a:t>
            </a:r>
          </a:p>
        </p:txBody>
      </p:sp>
      <p:sp>
        <p:nvSpPr>
          <p:cNvPr id="9" name="TextBox 9"/>
          <p:cNvSpPr txBox="1"/>
          <p:nvPr/>
        </p:nvSpPr>
        <p:spPr>
          <a:xfrm>
            <a:off x="11136931" y="5568314"/>
            <a:ext cx="3599859" cy="618617"/>
          </a:xfrm>
          <a:prstGeom prst="rect">
            <a:avLst/>
          </a:prstGeom>
        </p:spPr>
        <p:txBody>
          <a:bodyPr lIns="0" tIns="0" rIns="0" bIns="0" rtlCol="0" anchor="t">
            <a:spAutoFit/>
          </a:bodyPr>
          <a:lstStyle/>
          <a:p>
            <a:pPr>
              <a:lnSpc>
                <a:spcPts val="5344"/>
              </a:lnSpc>
            </a:pPr>
            <a:r>
              <a:rPr lang="en-US" sz="3200" spc="-3">
                <a:solidFill>
                  <a:srgbClr val="004AAD"/>
                </a:solidFill>
                <a:latin typeface="思源黑体-粗体"/>
              </a:rPr>
              <a:t>Approve adopter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01500" y="0"/>
            <a:ext cx="6286500" cy="4114800"/>
          </a:xfrm>
          <a:prstGeom prst="rect">
            <a:avLst/>
          </a:prstGeom>
        </p:spPr>
      </p:pic>
      <p:grpSp>
        <p:nvGrpSpPr>
          <p:cNvPr id="3" name="Group 3"/>
          <p:cNvGrpSpPr/>
          <p:nvPr/>
        </p:nvGrpSpPr>
        <p:grpSpPr>
          <a:xfrm>
            <a:off x="9504544" y="7436323"/>
            <a:ext cx="5622562" cy="640855"/>
            <a:chOff x="0" y="0"/>
            <a:chExt cx="7496749" cy="854473"/>
          </a:xfrm>
        </p:grpSpPr>
        <p:grpSp>
          <p:nvGrpSpPr>
            <p:cNvPr id="4" name="Group 4"/>
            <p:cNvGrpSpPr/>
            <p:nvPr/>
          </p:nvGrpSpPr>
          <p:grpSpPr>
            <a:xfrm>
              <a:off x="0" y="0"/>
              <a:ext cx="7496749" cy="854473"/>
              <a:chOff x="0" y="0"/>
              <a:chExt cx="1265168" cy="144203"/>
            </a:xfrm>
          </p:grpSpPr>
          <p:sp>
            <p:nvSpPr>
              <p:cNvPr id="5" name="Freeform 5"/>
              <p:cNvSpPr/>
              <p:nvPr/>
            </p:nvSpPr>
            <p:spPr>
              <a:xfrm>
                <a:off x="0" y="0"/>
                <a:ext cx="1265168" cy="144203"/>
              </a:xfrm>
              <a:custGeom>
                <a:avLst/>
                <a:gdLst/>
                <a:ahLst/>
                <a:cxnLst/>
                <a:rect l="l" t="t" r="r" b="b"/>
                <a:pathLst>
                  <a:path w="1265168" h="144203">
                    <a:moveTo>
                      <a:pt x="0" y="0"/>
                    </a:moveTo>
                    <a:lnTo>
                      <a:pt x="1265168" y="0"/>
                    </a:lnTo>
                    <a:lnTo>
                      <a:pt x="1265168" y="144203"/>
                    </a:lnTo>
                    <a:lnTo>
                      <a:pt x="0" y="144203"/>
                    </a:lnTo>
                    <a:close/>
                  </a:path>
                </a:pathLst>
              </a:custGeom>
              <a:solidFill>
                <a:srgbClr val="004AAD"/>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960"/>
                  </a:lnSpc>
                </a:pPr>
                <a:endParaRPr/>
              </a:p>
            </p:txBody>
          </p:sp>
        </p:grpSp>
        <p:sp>
          <p:nvSpPr>
            <p:cNvPr id="7" name="TextBox 7"/>
            <p:cNvSpPr txBox="1"/>
            <p:nvPr/>
          </p:nvSpPr>
          <p:spPr>
            <a:xfrm>
              <a:off x="303658" y="83511"/>
              <a:ext cx="7120814" cy="626405"/>
            </a:xfrm>
            <a:prstGeom prst="rect">
              <a:avLst/>
            </a:prstGeom>
          </p:spPr>
          <p:txBody>
            <a:bodyPr lIns="0" tIns="0" rIns="0" bIns="0" rtlCol="0" anchor="t">
              <a:spAutoFit/>
            </a:bodyPr>
            <a:lstStyle/>
            <a:p>
              <a:pPr>
                <a:lnSpc>
                  <a:spcPts val="3979"/>
                </a:lnSpc>
              </a:pPr>
              <a:r>
                <a:rPr lang="en-US" sz="2842">
                  <a:solidFill>
                    <a:srgbClr val="FFFFFF"/>
                  </a:solidFill>
                  <a:latin typeface="思源黑体-粗体 Bold"/>
                </a:rPr>
                <a:t>FANYE SUN：002763553</a:t>
              </a:r>
            </a:p>
          </p:txBody>
        </p:sp>
      </p:grpSp>
      <p:sp>
        <p:nvSpPr>
          <p:cNvPr id="8" name="AutoShape 8"/>
          <p:cNvSpPr/>
          <p:nvPr/>
        </p:nvSpPr>
        <p:spPr>
          <a:xfrm>
            <a:off x="2113144" y="6737608"/>
            <a:ext cx="13543913" cy="0"/>
          </a:xfrm>
          <a:prstGeom prst="line">
            <a:avLst/>
          </a:prstGeom>
          <a:ln w="47625" cap="flat">
            <a:solidFill>
              <a:srgbClr val="004AAD"/>
            </a:solidFill>
            <a:prstDash val="solid"/>
            <a:headEnd type="none" w="sm" len="sm"/>
            <a:tailEnd type="none" w="sm" len="sm"/>
          </a:ln>
        </p:spPr>
      </p:sp>
      <p:pic>
        <p:nvPicPr>
          <p:cNvPr id="9" name="Picture 9"/>
          <p:cNvPicPr>
            <a:picLocks noChangeAspect="1"/>
          </p:cNvPicPr>
          <p:nvPr/>
        </p:nvPicPr>
        <p:blipFill>
          <a:blip r:embed="rId4"/>
          <a:srcRect/>
          <a:stretch>
            <a:fillRect/>
          </a:stretch>
        </p:blipFill>
        <p:spPr>
          <a:xfrm>
            <a:off x="774249" y="500734"/>
            <a:ext cx="1560568" cy="1556666"/>
          </a:xfrm>
          <a:prstGeom prst="rect">
            <a:avLst/>
          </a:prstGeom>
        </p:spPr>
      </p:pic>
      <p:sp>
        <p:nvSpPr>
          <p:cNvPr id="10" name="TextBox 10"/>
          <p:cNvSpPr txBox="1"/>
          <p:nvPr/>
        </p:nvSpPr>
        <p:spPr>
          <a:xfrm>
            <a:off x="1554533" y="2982369"/>
            <a:ext cx="16228953" cy="3522765"/>
          </a:xfrm>
          <a:prstGeom prst="rect">
            <a:avLst/>
          </a:prstGeom>
        </p:spPr>
        <p:txBody>
          <a:bodyPr lIns="0" tIns="0" rIns="0" bIns="0" rtlCol="0" anchor="t">
            <a:spAutoFit/>
          </a:bodyPr>
          <a:lstStyle/>
          <a:p>
            <a:pPr>
              <a:lnSpc>
                <a:spcPts val="14029"/>
              </a:lnSpc>
            </a:pPr>
            <a:r>
              <a:rPr lang="en-US" sz="10960" spc="-65">
                <a:solidFill>
                  <a:srgbClr val="004AAD"/>
                </a:solidFill>
                <a:latin typeface="思源黑体-超粗体"/>
              </a:rPr>
              <a:t>Thank you for watching</a:t>
            </a:r>
          </a:p>
        </p:txBody>
      </p:sp>
      <p:sp>
        <p:nvSpPr>
          <p:cNvPr id="11" name="TextBox 11"/>
          <p:cNvSpPr txBox="1"/>
          <p:nvPr/>
        </p:nvSpPr>
        <p:spPr>
          <a:xfrm>
            <a:off x="1305113" y="2841647"/>
            <a:ext cx="6866856" cy="462419"/>
          </a:xfrm>
          <a:prstGeom prst="rect">
            <a:avLst/>
          </a:prstGeom>
        </p:spPr>
        <p:txBody>
          <a:bodyPr lIns="0" tIns="0" rIns="0" bIns="0" rtlCol="0" anchor="t">
            <a:spAutoFit/>
          </a:bodyPr>
          <a:lstStyle/>
          <a:p>
            <a:pPr>
              <a:lnSpc>
                <a:spcPts val="3749"/>
              </a:lnSpc>
            </a:pPr>
            <a:r>
              <a:rPr lang="en-US" sz="3150">
                <a:solidFill>
                  <a:srgbClr val="004AAD"/>
                </a:solidFill>
                <a:latin typeface="思源黑体-粗体"/>
              </a:rPr>
              <a:t>INFO 6150 FINAL PROJECT</a:t>
            </a:r>
          </a:p>
        </p:txBody>
      </p:sp>
      <p:grpSp>
        <p:nvGrpSpPr>
          <p:cNvPr id="12" name="Group 12"/>
          <p:cNvGrpSpPr/>
          <p:nvPr/>
        </p:nvGrpSpPr>
        <p:grpSpPr>
          <a:xfrm>
            <a:off x="10034495" y="8156801"/>
            <a:ext cx="5622562" cy="640855"/>
            <a:chOff x="0" y="0"/>
            <a:chExt cx="7496749" cy="854473"/>
          </a:xfrm>
        </p:grpSpPr>
        <p:grpSp>
          <p:nvGrpSpPr>
            <p:cNvPr id="13" name="Group 13"/>
            <p:cNvGrpSpPr/>
            <p:nvPr/>
          </p:nvGrpSpPr>
          <p:grpSpPr>
            <a:xfrm>
              <a:off x="0" y="0"/>
              <a:ext cx="7496749" cy="854473"/>
              <a:chOff x="0" y="0"/>
              <a:chExt cx="1265168" cy="144203"/>
            </a:xfrm>
          </p:grpSpPr>
          <p:sp>
            <p:nvSpPr>
              <p:cNvPr id="14" name="Freeform 14"/>
              <p:cNvSpPr/>
              <p:nvPr/>
            </p:nvSpPr>
            <p:spPr>
              <a:xfrm>
                <a:off x="0" y="0"/>
                <a:ext cx="1265168" cy="144203"/>
              </a:xfrm>
              <a:custGeom>
                <a:avLst/>
                <a:gdLst/>
                <a:ahLst/>
                <a:cxnLst/>
                <a:rect l="l" t="t" r="r" b="b"/>
                <a:pathLst>
                  <a:path w="1265168" h="144203">
                    <a:moveTo>
                      <a:pt x="0" y="0"/>
                    </a:moveTo>
                    <a:lnTo>
                      <a:pt x="1265168" y="0"/>
                    </a:lnTo>
                    <a:lnTo>
                      <a:pt x="1265168" y="144203"/>
                    </a:lnTo>
                    <a:lnTo>
                      <a:pt x="0" y="144203"/>
                    </a:lnTo>
                    <a:close/>
                  </a:path>
                </a:pathLst>
              </a:custGeom>
              <a:solidFill>
                <a:srgbClr val="004AAD"/>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960"/>
                  </a:lnSpc>
                </a:pPr>
                <a:endParaRPr/>
              </a:p>
            </p:txBody>
          </p:sp>
        </p:grpSp>
        <p:sp>
          <p:nvSpPr>
            <p:cNvPr id="16" name="TextBox 16"/>
            <p:cNvSpPr txBox="1"/>
            <p:nvPr/>
          </p:nvSpPr>
          <p:spPr>
            <a:xfrm>
              <a:off x="303658" y="83511"/>
              <a:ext cx="7120814" cy="626405"/>
            </a:xfrm>
            <a:prstGeom prst="rect">
              <a:avLst/>
            </a:prstGeom>
          </p:spPr>
          <p:txBody>
            <a:bodyPr lIns="0" tIns="0" rIns="0" bIns="0" rtlCol="0" anchor="t">
              <a:spAutoFit/>
            </a:bodyPr>
            <a:lstStyle/>
            <a:p>
              <a:pPr>
                <a:lnSpc>
                  <a:spcPts val="3979"/>
                </a:lnSpc>
              </a:pPr>
              <a:r>
                <a:rPr lang="en-US" sz="2842">
                  <a:solidFill>
                    <a:srgbClr val="FFFFFF"/>
                  </a:solidFill>
                  <a:latin typeface="思源黑体-粗体 Bold"/>
                </a:rPr>
                <a:t>YIFEI CHEN：002749660</a:t>
              </a:r>
            </a:p>
          </p:txBody>
        </p:sp>
      </p:grpSp>
      <p:grpSp>
        <p:nvGrpSpPr>
          <p:cNvPr id="17" name="Group 17"/>
          <p:cNvGrpSpPr/>
          <p:nvPr/>
        </p:nvGrpSpPr>
        <p:grpSpPr>
          <a:xfrm>
            <a:off x="10552294" y="8877278"/>
            <a:ext cx="5622562" cy="640855"/>
            <a:chOff x="0" y="0"/>
            <a:chExt cx="7496749" cy="854473"/>
          </a:xfrm>
        </p:grpSpPr>
        <p:grpSp>
          <p:nvGrpSpPr>
            <p:cNvPr id="18" name="Group 18"/>
            <p:cNvGrpSpPr/>
            <p:nvPr/>
          </p:nvGrpSpPr>
          <p:grpSpPr>
            <a:xfrm>
              <a:off x="0" y="0"/>
              <a:ext cx="7496749" cy="854473"/>
              <a:chOff x="0" y="0"/>
              <a:chExt cx="1265168" cy="144203"/>
            </a:xfrm>
          </p:grpSpPr>
          <p:sp>
            <p:nvSpPr>
              <p:cNvPr id="19" name="Freeform 19"/>
              <p:cNvSpPr/>
              <p:nvPr/>
            </p:nvSpPr>
            <p:spPr>
              <a:xfrm>
                <a:off x="0" y="0"/>
                <a:ext cx="1265168" cy="144203"/>
              </a:xfrm>
              <a:custGeom>
                <a:avLst/>
                <a:gdLst/>
                <a:ahLst/>
                <a:cxnLst/>
                <a:rect l="l" t="t" r="r" b="b"/>
                <a:pathLst>
                  <a:path w="1265168" h="144203">
                    <a:moveTo>
                      <a:pt x="0" y="0"/>
                    </a:moveTo>
                    <a:lnTo>
                      <a:pt x="1265168" y="0"/>
                    </a:lnTo>
                    <a:lnTo>
                      <a:pt x="1265168" y="144203"/>
                    </a:lnTo>
                    <a:lnTo>
                      <a:pt x="0" y="144203"/>
                    </a:lnTo>
                    <a:close/>
                  </a:path>
                </a:pathLst>
              </a:custGeom>
              <a:solidFill>
                <a:srgbClr val="004AAD"/>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960"/>
                  </a:lnSpc>
                </a:pPr>
                <a:endParaRPr/>
              </a:p>
            </p:txBody>
          </p:sp>
        </p:grpSp>
        <p:sp>
          <p:nvSpPr>
            <p:cNvPr id="21" name="TextBox 21"/>
            <p:cNvSpPr txBox="1"/>
            <p:nvPr/>
          </p:nvSpPr>
          <p:spPr>
            <a:xfrm>
              <a:off x="303658" y="83511"/>
              <a:ext cx="7120814" cy="626405"/>
            </a:xfrm>
            <a:prstGeom prst="rect">
              <a:avLst/>
            </a:prstGeom>
          </p:spPr>
          <p:txBody>
            <a:bodyPr lIns="0" tIns="0" rIns="0" bIns="0" rtlCol="0" anchor="t">
              <a:spAutoFit/>
            </a:bodyPr>
            <a:lstStyle/>
            <a:p>
              <a:pPr>
                <a:lnSpc>
                  <a:spcPts val="3979"/>
                </a:lnSpc>
              </a:pPr>
              <a:r>
                <a:rPr lang="en-US" sz="2842">
                  <a:solidFill>
                    <a:srgbClr val="FFFFFF"/>
                  </a:solidFill>
                  <a:latin typeface="思源黑体-粗体 Bold"/>
                </a:rPr>
                <a:t>JIALE LYU：002722692</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7038" y="3543433"/>
            <a:ext cx="5494209" cy="3200134"/>
            <a:chOff x="0" y="0"/>
            <a:chExt cx="1447035" cy="842834"/>
          </a:xfrm>
        </p:grpSpPr>
        <p:sp>
          <p:nvSpPr>
            <p:cNvPr id="3" name="Freeform 3"/>
            <p:cNvSpPr/>
            <p:nvPr/>
          </p:nvSpPr>
          <p:spPr>
            <a:xfrm>
              <a:off x="0" y="0"/>
              <a:ext cx="1447035" cy="842834"/>
            </a:xfrm>
            <a:custGeom>
              <a:avLst/>
              <a:gdLst/>
              <a:ahLst/>
              <a:cxnLst/>
              <a:rect l="l" t="t" r="r" b="b"/>
              <a:pathLst>
                <a:path w="1447035" h="842834">
                  <a:moveTo>
                    <a:pt x="723517" y="0"/>
                  </a:moveTo>
                  <a:lnTo>
                    <a:pt x="1447035" y="842834"/>
                  </a:lnTo>
                  <a:lnTo>
                    <a:pt x="0" y="842834"/>
                  </a:lnTo>
                  <a:lnTo>
                    <a:pt x="723517" y="0"/>
                  </a:lnTo>
                  <a:close/>
                </a:path>
              </a:pathLst>
            </a:custGeom>
            <a:solidFill>
              <a:srgbClr val="004AAD"/>
            </a:solidFill>
          </p:spPr>
        </p:sp>
        <p:sp>
          <p:nvSpPr>
            <p:cNvPr id="4" name="TextBox 4"/>
            <p:cNvSpPr txBox="1"/>
            <p:nvPr/>
          </p:nvSpPr>
          <p:spPr>
            <a:xfrm>
              <a:off x="127000" y="301625"/>
              <a:ext cx="558800" cy="3587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940828" y="3543433"/>
            <a:ext cx="5494209" cy="3200134"/>
            <a:chOff x="0" y="0"/>
            <a:chExt cx="1447035" cy="842834"/>
          </a:xfrm>
        </p:grpSpPr>
        <p:sp>
          <p:nvSpPr>
            <p:cNvPr id="6" name="Freeform 6"/>
            <p:cNvSpPr/>
            <p:nvPr/>
          </p:nvSpPr>
          <p:spPr>
            <a:xfrm>
              <a:off x="0" y="0"/>
              <a:ext cx="1447035" cy="842834"/>
            </a:xfrm>
            <a:custGeom>
              <a:avLst/>
              <a:gdLst/>
              <a:ahLst/>
              <a:cxnLst/>
              <a:rect l="l" t="t" r="r" b="b"/>
              <a:pathLst>
                <a:path w="1447035" h="842834">
                  <a:moveTo>
                    <a:pt x="723517" y="0"/>
                  </a:moveTo>
                  <a:lnTo>
                    <a:pt x="1447035" y="842834"/>
                  </a:lnTo>
                  <a:lnTo>
                    <a:pt x="0" y="842834"/>
                  </a:lnTo>
                  <a:lnTo>
                    <a:pt x="723517" y="0"/>
                  </a:lnTo>
                  <a:close/>
                </a:path>
              </a:pathLst>
            </a:custGeom>
            <a:solidFill>
              <a:srgbClr val="004AAD"/>
            </a:solidFill>
          </p:spPr>
        </p:sp>
        <p:sp>
          <p:nvSpPr>
            <p:cNvPr id="7" name="TextBox 7"/>
            <p:cNvSpPr txBox="1"/>
            <p:nvPr/>
          </p:nvSpPr>
          <p:spPr>
            <a:xfrm>
              <a:off x="127000" y="301625"/>
              <a:ext cx="558800" cy="358775"/>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8622329" y="6437332"/>
            <a:ext cx="1043342" cy="0"/>
          </a:xfrm>
          <a:prstGeom prst="line">
            <a:avLst/>
          </a:prstGeom>
          <a:ln w="47625" cap="flat">
            <a:solidFill>
              <a:srgbClr val="000000"/>
            </a:solidFill>
            <a:prstDash val="solid"/>
            <a:headEnd type="none" w="sm" len="sm"/>
            <a:tailEnd type="none" w="sm" len="sm"/>
          </a:ln>
        </p:spPr>
      </p:sp>
      <p:sp>
        <p:nvSpPr>
          <p:cNvPr id="9" name="TextBox 9"/>
          <p:cNvSpPr txBox="1"/>
          <p:nvPr/>
        </p:nvSpPr>
        <p:spPr>
          <a:xfrm>
            <a:off x="5229478" y="3669044"/>
            <a:ext cx="7829043" cy="2306121"/>
          </a:xfrm>
          <a:prstGeom prst="rect">
            <a:avLst/>
          </a:prstGeom>
        </p:spPr>
        <p:txBody>
          <a:bodyPr lIns="0" tIns="0" rIns="0" bIns="0" rtlCol="0" anchor="t">
            <a:spAutoFit/>
          </a:bodyPr>
          <a:lstStyle/>
          <a:p>
            <a:pPr algn="ctr">
              <a:lnSpc>
                <a:spcPts val="19064"/>
              </a:lnSpc>
            </a:pPr>
            <a:r>
              <a:rPr lang="en-US" sz="13057" spc="-457">
                <a:solidFill>
                  <a:srgbClr val="000000"/>
                </a:solidFill>
                <a:latin typeface="思源黑体-超粗体"/>
              </a:rPr>
              <a:t>PART-</a:t>
            </a:r>
            <a:r>
              <a:rPr lang="en-US" sz="13057" spc="-457">
                <a:solidFill>
                  <a:srgbClr val="004AAD"/>
                </a:solidFill>
                <a:latin typeface="思源黑体-超粗体"/>
              </a:rPr>
              <a:t>01</a:t>
            </a:r>
          </a:p>
        </p:txBody>
      </p:sp>
      <p:sp>
        <p:nvSpPr>
          <p:cNvPr id="10" name="TextBox 10"/>
          <p:cNvSpPr txBox="1"/>
          <p:nvPr/>
        </p:nvSpPr>
        <p:spPr>
          <a:xfrm>
            <a:off x="6359383" y="6875482"/>
            <a:ext cx="6548409" cy="720227"/>
          </a:xfrm>
          <a:prstGeom prst="rect">
            <a:avLst/>
          </a:prstGeom>
        </p:spPr>
        <p:txBody>
          <a:bodyPr lIns="0" tIns="0" rIns="0" bIns="0" rtlCol="0" anchor="t">
            <a:spAutoFit/>
          </a:bodyPr>
          <a:lstStyle/>
          <a:p>
            <a:pPr>
              <a:lnSpc>
                <a:spcPts val="5952"/>
              </a:lnSpc>
            </a:pPr>
            <a:r>
              <a:rPr lang="en-US" sz="4251" spc="-4">
                <a:solidFill>
                  <a:srgbClr val="000000"/>
                </a:solidFill>
                <a:latin typeface="思源黑体-超粗体 Bold"/>
              </a:rPr>
              <a:t>PROJECT BACKGROUND</a:t>
            </a:r>
          </a:p>
        </p:txBody>
      </p:sp>
      <p:sp>
        <p:nvSpPr>
          <p:cNvPr id="11" name="TextBox 11"/>
          <p:cNvSpPr txBox="1"/>
          <p:nvPr/>
        </p:nvSpPr>
        <p:spPr>
          <a:xfrm>
            <a:off x="6058527" y="8064991"/>
            <a:ext cx="6170945" cy="297628"/>
          </a:xfrm>
          <a:prstGeom prst="rect">
            <a:avLst/>
          </a:prstGeom>
        </p:spPr>
        <p:txBody>
          <a:bodyPr lIns="0" tIns="0" rIns="0" bIns="0" rtlCol="0" anchor="t">
            <a:spAutoFit/>
          </a:bodyPr>
          <a:lstStyle/>
          <a:p>
            <a:pPr algn="ctr">
              <a:lnSpc>
                <a:spcPts val="2495"/>
              </a:lnSpc>
            </a:pPr>
            <a:r>
              <a:rPr lang="en-US" sz="1782" spc="-1">
                <a:solidFill>
                  <a:srgbClr val="000000"/>
                </a:solidFill>
                <a:latin typeface="思源黑体-粗体"/>
              </a:rPr>
              <a:t>Problems we are facing and out solutions</a:t>
            </a:r>
          </a:p>
        </p:txBody>
      </p:sp>
      <p:pic>
        <p:nvPicPr>
          <p:cNvPr id="12" name="Picture 12"/>
          <p:cNvPicPr>
            <a:picLocks noChangeAspect="1"/>
          </p:cNvPicPr>
          <p:nvPr/>
        </p:nvPicPr>
        <p:blipFill>
          <a:blip r:embed="rId2"/>
          <a:srcRect/>
          <a:stretch>
            <a:fillRect/>
          </a:stretch>
        </p:blipFill>
        <p:spPr>
          <a:xfrm>
            <a:off x="248416" y="250367"/>
            <a:ext cx="1560568" cy="1556666"/>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086600" y="0"/>
            <a:ext cx="4114800" cy="4114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600857"/>
            <a:ext cx="16230600" cy="3086100"/>
            <a:chOff x="0" y="0"/>
            <a:chExt cx="4274726" cy="812800"/>
          </a:xfrm>
        </p:grpSpPr>
        <p:sp>
          <p:nvSpPr>
            <p:cNvPr id="3" name="Freeform 3"/>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F1F1F1"/>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6330462"/>
            <a:ext cx="5439544" cy="3086100"/>
            <a:chOff x="0" y="0"/>
            <a:chExt cx="1432637" cy="812800"/>
          </a:xfrm>
        </p:grpSpPr>
        <p:sp>
          <p:nvSpPr>
            <p:cNvPr id="6" name="Freeform 6"/>
            <p:cNvSpPr/>
            <p:nvPr/>
          </p:nvSpPr>
          <p:spPr>
            <a:xfrm>
              <a:off x="0" y="0"/>
              <a:ext cx="1432637" cy="812800"/>
            </a:xfrm>
            <a:custGeom>
              <a:avLst/>
              <a:gdLst/>
              <a:ahLst/>
              <a:cxnLst/>
              <a:rect l="l" t="t" r="r" b="b"/>
              <a:pathLst>
                <a:path w="1432637" h="812800">
                  <a:moveTo>
                    <a:pt x="0" y="0"/>
                  </a:moveTo>
                  <a:lnTo>
                    <a:pt x="1432637" y="0"/>
                  </a:lnTo>
                  <a:lnTo>
                    <a:pt x="1432637" y="812800"/>
                  </a:lnTo>
                  <a:lnTo>
                    <a:pt x="0" y="812800"/>
                  </a:lnTo>
                  <a:close/>
                </a:path>
              </a:pathLst>
            </a:custGeom>
            <a:solidFill>
              <a:srgbClr val="F1F1F1"/>
            </a:soli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539112" y="6330272"/>
            <a:ext cx="5896577" cy="3086100"/>
            <a:chOff x="0" y="0"/>
            <a:chExt cx="1553008" cy="812800"/>
          </a:xfrm>
        </p:grpSpPr>
        <p:sp>
          <p:nvSpPr>
            <p:cNvPr id="9" name="Freeform 9"/>
            <p:cNvSpPr/>
            <p:nvPr/>
          </p:nvSpPr>
          <p:spPr>
            <a:xfrm>
              <a:off x="0" y="0"/>
              <a:ext cx="1553008" cy="812800"/>
            </a:xfrm>
            <a:custGeom>
              <a:avLst/>
              <a:gdLst/>
              <a:ahLst/>
              <a:cxnLst/>
              <a:rect l="l" t="t" r="r" b="b"/>
              <a:pathLst>
                <a:path w="1553008" h="812800">
                  <a:moveTo>
                    <a:pt x="0" y="0"/>
                  </a:moveTo>
                  <a:lnTo>
                    <a:pt x="1553008" y="0"/>
                  </a:lnTo>
                  <a:lnTo>
                    <a:pt x="1553008" y="812800"/>
                  </a:lnTo>
                  <a:lnTo>
                    <a:pt x="0" y="812800"/>
                  </a:lnTo>
                  <a:close/>
                </a:path>
              </a:pathLst>
            </a:custGeom>
            <a:solidFill>
              <a:srgbClr val="F1F1F1"/>
            </a:soli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pic>
        <p:nvPicPr>
          <p:cNvPr id="11" name="Picture 11"/>
          <p:cNvPicPr>
            <a:picLocks noChangeAspect="1"/>
          </p:cNvPicPr>
          <p:nvPr/>
        </p:nvPicPr>
        <p:blipFill>
          <a:blip r:embed="rId2"/>
          <a:srcRect/>
          <a:stretch>
            <a:fillRect/>
          </a:stretch>
        </p:blipFill>
        <p:spPr>
          <a:xfrm>
            <a:off x="6003756" y="5686957"/>
            <a:ext cx="5475178" cy="3651612"/>
          </a:xfrm>
          <a:prstGeom prst="rect">
            <a:avLst/>
          </a:prstGeom>
        </p:spPr>
      </p:pic>
      <p:sp>
        <p:nvSpPr>
          <p:cNvPr id="12" name="TextBox 12"/>
          <p:cNvSpPr txBox="1"/>
          <p:nvPr/>
        </p:nvSpPr>
        <p:spPr>
          <a:xfrm>
            <a:off x="2030416" y="873499"/>
            <a:ext cx="3202191" cy="633606"/>
          </a:xfrm>
          <a:prstGeom prst="rect">
            <a:avLst/>
          </a:prstGeom>
        </p:spPr>
        <p:txBody>
          <a:bodyPr lIns="0" tIns="0" rIns="0" bIns="0" rtlCol="0" anchor="t">
            <a:spAutoFit/>
          </a:bodyPr>
          <a:lstStyle/>
          <a:p>
            <a:pPr algn="ctr">
              <a:lnSpc>
                <a:spcPts val="5269"/>
              </a:lnSpc>
            </a:pPr>
            <a:r>
              <a:rPr lang="en-US" sz="3608" spc="-126">
                <a:solidFill>
                  <a:srgbClr val="000000"/>
                </a:solidFill>
                <a:latin typeface="思源黑体-超粗体"/>
              </a:rPr>
              <a:t>PROBLEMS</a:t>
            </a:r>
          </a:p>
        </p:txBody>
      </p:sp>
      <p:sp>
        <p:nvSpPr>
          <p:cNvPr id="13" name="TextBox 13"/>
          <p:cNvSpPr txBox="1"/>
          <p:nvPr/>
        </p:nvSpPr>
        <p:spPr>
          <a:xfrm>
            <a:off x="1358603" y="2852529"/>
            <a:ext cx="11814387" cy="1029366"/>
          </a:xfrm>
          <a:prstGeom prst="rect">
            <a:avLst/>
          </a:prstGeom>
        </p:spPr>
        <p:txBody>
          <a:bodyPr lIns="0" tIns="0" rIns="0" bIns="0" rtlCol="0" anchor="t">
            <a:spAutoFit/>
          </a:bodyPr>
          <a:lstStyle/>
          <a:p>
            <a:pPr>
              <a:lnSpc>
                <a:spcPts val="4145"/>
              </a:lnSpc>
            </a:pPr>
            <a:r>
              <a:rPr lang="en-US" sz="2960" spc="-2">
                <a:solidFill>
                  <a:srgbClr val="000000"/>
                </a:solidFill>
                <a:latin typeface="思源黑体-超粗体 Bold"/>
              </a:rPr>
              <a:t>STRAY ANIMALS DESTROY THE ECOLOGICAL ENVIRONMENT</a:t>
            </a:r>
          </a:p>
          <a:p>
            <a:pPr>
              <a:lnSpc>
                <a:spcPts val="4145"/>
              </a:lnSpc>
            </a:pPr>
            <a:endParaRPr lang="en-US" sz="2960" spc="-2">
              <a:solidFill>
                <a:srgbClr val="000000"/>
              </a:solidFill>
              <a:latin typeface="思源黑体-超粗体 Bold"/>
            </a:endParaRPr>
          </a:p>
        </p:txBody>
      </p:sp>
      <p:sp>
        <p:nvSpPr>
          <p:cNvPr id="14" name="TextBox 14"/>
          <p:cNvSpPr txBox="1"/>
          <p:nvPr/>
        </p:nvSpPr>
        <p:spPr>
          <a:xfrm>
            <a:off x="1358603" y="6582307"/>
            <a:ext cx="3307862" cy="1029366"/>
          </a:xfrm>
          <a:prstGeom prst="rect">
            <a:avLst/>
          </a:prstGeom>
        </p:spPr>
        <p:txBody>
          <a:bodyPr lIns="0" tIns="0" rIns="0" bIns="0" rtlCol="0" anchor="t">
            <a:spAutoFit/>
          </a:bodyPr>
          <a:lstStyle/>
          <a:p>
            <a:pPr>
              <a:lnSpc>
                <a:spcPts val="4145"/>
              </a:lnSpc>
            </a:pPr>
            <a:r>
              <a:rPr lang="en-US" sz="2960" spc="-2">
                <a:solidFill>
                  <a:srgbClr val="000000"/>
                </a:solidFill>
                <a:latin typeface="思源黑体-超粗体 Bold"/>
              </a:rPr>
              <a:t>THE NUMBER OF </a:t>
            </a:r>
          </a:p>
          <a:p>
            <a:pPr>
              <a:lnSpc>
                <a:spcPts val="4145"/>
              </a:lnSpc>
            </a:pPr>
            <a:r>
              <a:rPr lang="en-US" sz="2960" spc="-2">
                <a:solidFill>
                  <a:srgbClr val="000000"/>
                </a:solidFill>
                <a:latin typeface="思源黑体-超粗体 Bold"/>
              </a:rPr>
              <a:t>ANIMAL AOPTION</a:t>
            </a:r>
          </a:p>
        </p:txBody>
      </p:sp>
      <p:sp>
        <p:nvSpPr>
          <p:cNvPr id="15" name="TextBox 15"/>
          <p:cNvSpPr txBox="1"/>
          <p:nvPr/>
        </p:nvSpPr>
        <p:spPr>
          <a:xfrm>
            <a:off x="11692626" y="6582307"/>
            <a:ext cx="5301064" cy="1029366"/>
          </a:xfrm>
          <a:prstGeom prst="rect">
            <a:avLst/>
          </a:prstGeom>
        </p:spPr>
        <p:txBody>
          <a:bodyPr lIns="0" tIns="0" rIns="0" bIns="0" rtlCol="0" anchor="t">
            <a:spAutoFit/>
          </a:bodyPr>
          <a:lstStyle/>
          <a:p>
            <a:pPr>
              <a:lnSpc>
                <a:spcPts val="4145"/>
              </a:lnSpc>
            </a:pPr>
            <a:r>
              <a:rPr lang="en-US" sz="2960" spc="-2">
                <a:solidFill>
                  <a:srgbClr val="000000"/>
                </a:solidFill>
                <a:latin typeface="思源黑体-超粗体 Bold"/>
              </a:rPr>
              <a:t>STREET ANIMAL MORTALITY</a:t>
            </a:r>
          </a:p>
          <a:p>
            <a:pPr>
              <a:lnSpc>
                <a:spcPts val="4145"/>
              </a:lnSpc>
            </a:pPr>
            <a:endParaRPr lang="en-US" sz="2960" spc="-2">
              <a:solidFill>
                <a:srgbClr val="000000"/>
              </a:solidFill>
              <a:latin typeface="思源黑体-超粗体 Bold"/>
            </a:endParaRPr>
          </a:p>
        </p:txBody>
      </p:sp>
      <p:sp>
        <p:nvSpPr>
          <p:cNvPr id="16" name="TextBox 16"/>
          <p:cNvSpPr txBox="1"/>
          <p:nvPr/>
        </p:nvSpPr>
        <p:spPr>
          <a:xfrm>
            <a:off x="1358603" y="3583745"/>
            <a:ext cx="15443664" cy="1360257"/>
          </a:xfrm>
          <a:prstGeom prst="rect">
            <a:avLst/>
          </a:prstGeom>
        </p:spPr>
        <p:txBody>
          <a:bodyPr lIns="0" tIns="0" rIns="0" bIns="0" rtlCol="0" anchor="t">
            <a:spAutoFit/>
          </a:bodyPr>
          <a:lstStyle/>
          <a:p>
            <a:pPr>
              <a:lnSpc>
                <a:spcPts val="2725"/>
              </a:lnSpc>
            </a:pPr>
            <a:r>
              <a:rPr lang="en-US" sz="1946" spc="-1">
                <a:solidFill>
                  <a:srgbClr val="000000"/>
                </a:solidFill>
                <a:latin typeface="思源黑体-粗体"/>
              </a:rPr>
              <a:t>In the United States, 1.4 billion to 3.7 billion birds and 6.9 billion to 20.7 billion mammals are killed by stray cats and domestic cats every year, most of which are caused by stray cats and dogs. The overall US adoption rate was between 37% and 41%.</a:t>
            </a:r>
          </a:p>
          <a:p>
            <a:pPr>
              <a:lnSpc>
                <a:spcPts val="2725"/>
              </a:lnSpc>
            </a:pPr>
            <a:endParaRPr lang="en-US" sz="1946" spc="-1">
              <a:solidFill>
                <a:srgbClr val="000000"/>
              </a:solidFill>
              <a:latin typeface="思源黑体-粗体"/>
            </a:endParaRPr>
          </a:p>
          <a:p>
            <a:pPr>
              <a:lnSpc>
                <a:spcPts val="2725"/>
              </a:lnSpc>
            </a:pPr>
            <a:endParaRPr lang="en-US" sz="1946" spc="-1">
              <a:solidFill>
                <a:srgbClr val="000000"/>
              </a:solidFill>
              <a:latin typeface="思源黑体-粗体"/>
            </a:endParaRPr>
          </a:p>
        </p:txBody>
      </p:sp>
      <p:sp>
        <p:nvSpPr>
          <p:cNvPr id="17" name="TextBox 17"/>
          <p:cNvSpPr txBox="1"/>
          <p:nvPr/>
        </p:nvSpPr>
        <p:spPr>
          <a:xfrm>
            <a:off x="1290969" y="7835222"/>
            <a:ext cx="4652609" cy="1360257"/>
          </a:xfrm>
          <a:prstGeom prst="rect">
            <a:avLst/>
          </a:prstGeom>
        </p:spPr>
        <p:txBody>
          <a:bodyPr lIns="0" tIns="0" rIns="0" bIns="0" rtlCol="0" anchor="t">
            <a:spAutoFit/>
          </a:bodyPr>
          <a:lstStyle/>
          <a:p>
            <a:pPr>
              <a:lnSpc>
                <a:spcPts val="2725"/>
              </a:lnSpc>
            </a:pPr>
            <a:r>
              <a:rPr lang="en-US" sz="1946" spc="-1">
                <a:solidFill>
                  <a:srgbClr val="000000"/>
                </a:solidFill>
                <a:latin typeface="思源黑体-粗体"/>
              </a:rPr>
              <a:t>More than 23 million American households, which is 1 out of 5, has adopted an animal during 2022.</a:t>
            </a:r>
          </a:p>
          <a:p>
            <a:pPr>
              <a:lnSpc>
                <a:spcPts val="2725"/>
              </a:lnSpc>
            </a:pPr>
            <a:endParaRPr lang="en-US" sz="1946" spc="-1">
              <a:solidFill>
                <a:srgbClr val="000000"/>
              </a:solidFill>
              <a:latin typeface="思源黑体-粗体"/>
            </a:endParaRPr>
          </a:p>
        </p:txBody>
      </p:sp>
      <p:sp>
        <p:nvSpPr>
          <p:cNvPr id="18" name="TextBox 18"/>
          <p:cNvSpPr txBox="1"/>
          <p:nvPr/>
        </p:nvSpPr>
        <p:spPr>
          <a:xfrm>
            <a:off x="11692626" y="7573573"/>
            <a:ext cx="5356867" cy="1360257"/>
          </a:xfrm>
          <a:prstGeom prst="rect">
            <a:avLst/>
          </a:prstGeom>
        </p:spPr>
        <p:txBody>
          <a:bodyPr lIns="0" tIns="0" rIns="0" bIns="0" rtlCol="0" anchor="t">
            <a:spAutoFit/>
          </a:bodyPr>
          <a:lstStyle/>
          <a:p>
            <a:pPr>
              <a:lnSpc>
                <a:spcPts val="2725"/>
              </a:lnSpc>
            </a:pPr>
            <a:r>
              <a:rPr lang="en-US" sz="1946" spc="-1">
                <a:solidFill>
                  <a:srgbClr val="000000"/>
                </a:solidFill>
                <a:latin typeface="思源黑体-粗体"/>
              </a:rPr>
              <a:t>Street animals have a high mortality rate because they have no fixed food source and safe environment.</a:t>
            </a:r>
          </a:p>
          <a:p>
            <a:pPr>
              <a:lnSpc>
                <a:spcPts val="2725"/>
              </a:lnSpc>
            </a:pPr>
            <a:endParaRPr lang="en-US" sz="1946" spc="-1">
              <a:solidFill>
                <a:srgbClr val="000000"/>
              </a:solidFill>
              <a:latin typeface="思源黑体-粗体"/>
            </a:endParaRPr>
          </a:p>
        </p:txBody>
      </p:sp>
      <p:pic>
        <p:nvPicPr>
          <p:cNvPr id="19" name="Picture 19"/>
          <p:cNvPicPr>
            <a:picLocks noChangeAspect="1"/>
          </p:cNvPicPr>
          <p:nvPr/>
        </p:nvPicPr>
        <p:blipFill>
          <a:blip r:embed="rId3"/>
          <a:srcRect/>
          <a:stretch>
            <a:fillRect/>
          </a:stretch>
        </p:blipFill>
        <p:spPr>
          <a:xfrm>
            <a:off x="248416" y="250367"/>
            <a:ext cx="1560568" cy="15566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935119" y="1028700"/>
            <a:ext cx="1324181" cy="6620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97727" y="3555784"/>
            <a:ext cx="7092545" cy="3675228"/>
          </a:xfrm>
          <a:prstGeom prst="rect">
            <a:avLst/>
          </a:prstGeom>
        </p:spPr>
      </p:pic>
      <p:pic>
        <p:nvPicPr>
          <p:cNvPr id="4" name="Picture 4"/>
          <p:cNvPicPr>
            <a:picLocks noChangeAspect="1"/>
          </p:cNvPicPr>
          <p:nvPr/>
        </p:nvPicPr>
        <p:blipFill>
          <a:blip r:embed="rId6"/>
          <a:srcRect/>
          <a:stretch>
            <a:fillRect/>
          </a:stretch>
        </p:blipFill>
        <p:spPr>
          <a:xfrm>
            <a:off x="248416" y="250367"/>
            <a:ext cx="1560568" cy="1556666"/>
          </a:xfrm>
          <a:prstGeom prst="rect">
            <a:avLst/>
          </a:prstGeom>
        </p:spPr>
      </p:pic>
      <p:pic>
        <p:nvPicPr>
          <p:cNvPr id="5" name="Picture 5"/>
          <p:cNvPicPr>
            <a:picLocks noChangeAspect="1"/>
          </p:cNvPicPr>
          <p:nvPr/>
        </p:nvPicPr>
        <p:blipFill>
          <a:blip r:embed="rId7"/>
          <a:srcRect/>
          <a:stretch>
            <a:fillRect/>
          </a:stretch>
        </p:blipFill>
        <p:spPr>
          <a:xfrm>
            <a:off x="6045272" y="3196057"/>
            <a:ext cx="6197455" cy="4736728"/>
          </a:xfrm>
          <a:prstGeom prst="rect">
            <a:avLst/>
          </a:prstGeom>
        </p:spPr>
      </p:pic>
      <p:sp>
        <p:nvSpPr>
          <p:cNvPr id="6" name="TextBox 6"/>
          <p:cNvSpPr txBox="1"/>
          <p:nvPr/>
        </p:nvSpPr>
        <p:spPr>
          <a:xfrm>
            <a:off x="2030416" y="726139"/>
            <a:ext cx="3055551" cy="633606"/>
          </a:xfrm>
          <a:prstGeom prst="rect">
            <a:avLst/>
          </a:prstGeom>
        </p:spPr>
        <p:txBody>
          <a:bodyPr lIns="0" tIns="0" rIns="0" bIns="0" rtlCol="0" anchor="t">
            <a:spAutoFit/>
          </a:bodyPr>
          <a:lstStyle/>
          <a:p>
            <a:pPr algn="ctr">
              <a:lnSpc>
                <a:spcPts val="5269"/>
              </a:lnSpc>
            </a:pPr>
            <a:r>
              <a:rPr lang="en-US" sz="3608" spc="-126">
                <a:solidFill>
                  <a:srgbClr val="000000"/>
                </a:solidFill>
                <a:latin typeface="思源黑体-超粗体"/>
              </a:rPr>
              <a:t>SOLUTIONS</a:t>
            </a:r>
          </a:p>
        </p:txBody>
      </p:sp>
      <p:sp>
        <p:nvSpPr>
          <p:cNvPr id="7" name="TextBox 7"/>
          <p:cNvSpPr txBox="1"/>
          <p:nvPr/>
        </p:nvSpPr>
        <p:spPr>
          <a:xfrm>
            <a:off x="2096383" y="3235525"/>
            <a:ext cx="2989583" cy="573844"/>
          </a:xfrm>
          <a:prstGeom prst="rect">
            <a:avLst/>
          </a:prstGeom>
        </p:spPr>
        <p:txBody>
          <a:bodyPr lIns="0" tIns="0" rIns="0" bIns="0" rtlCol="0" anchor="t">
            <a:spAutoFit/>
          </a:bodyPr>
          <a:lstStyle/>
          <a:p>
            <a:pPr algn="r">
              <a:lnSpc>
                <a:spcPts val="4722"/>
              </a:lnSpc>
            </a:pPr>
            <a:r>
              <a:rPr lang="en-US" sz="3373" spc="-3">
                <a:solidFill>
                  <a:srgbClr val="000000"/>
                </a:solidFill>
                <a:latin typeface="思源黑体-超粗体 Bold"/>
              </a:rPr>
              <a:t>COMBINATON</a:t>
            </a:r>
          </a:p>
        </p:txBody>
      </p:sp>
      <p:sp>
        <p:nvSpPr>
          <p:cNvPr id="8" name="TextBox 8"/>
          <p:cNvSpPr txBox="1"/>
          <p:nvPr/>
        </p:nvSpPr>
        <p:spPr>
          <a:xfrm>
            <a:off x="12839934" y="4346787"/>
            <a:ext cx="3624188" cy="571546"/>
          </a:xfrm>
          <a:prstGeom prst="rect">
            <a:avLst/>
          </a:prstGeom>
        </p:spPr>
        <p:txBody>
          <a:bodyPr lIns="0" tIns="0" rIns="0" bIns="0" rtlCol="0" anchor="t">
            <a:spAutoFit/>
          </a:bodyPr>
          <a:lstStyle/>
          <a:p>
            <a:pPr>
              <a:lnSpc>
                <a:spcPts val="4722"/>
              </a:lnSpc>
            </a:pPr>
            <a:r>
              <a:rPr lang="en-US" sz="3373" spc="-3">
                <a:solidFill>
                  <a:srgbClr val="000000"/>
                </a:solidFill>
                <a:latin typeface="思源黑体-超粗体 Bold"/>
              </a:rPr>
              <a:t>CONSIDERATION</a:t>
            </a:r>
          </a:p>
        </p:txBody>
      </p:sp>
      <p:sp>
        <p:nvSpPr>
          <p:cNvPr id="9" name="TextBox 9"/>
          <p:cNvSpPr txBox="1"/>
          <p:nvPr/>
        </p:nvSpPr>
        <p:spPr>
          <a:xfrm>
            <a:off x="2989937" y="5691352"/>
            <a:ext cx="2096029" cy="573844"/>
          </a:xfrm>
          <a:prstGeom prst="rect">
            <a:avLst/>
          </a:prstGeom>
        </p:spPr>
        <p:txBody>
          <a:bodyPr lIns="0" tIns="0" rIns="0" bIns="0" rtlCol="0" anchor="t">
            <a:spAutoFit/>
          </a:bodyPr>
          <a:lstStyle/>
          <a:p>
            <a:pPr algn="r">
              <a:lnSpc>
                <a:spcPts val="4722"/>
              </a:lnSpc>
            </a:pPr>
            <a:r>
              <a:rPr lang="en-US" sz="3373" spc="-3">
                <a:solidFill>
                  <a:srgbClr val="000000"/>
                </a:solidFill>
                <a:latin typeface="思源黑体-超粗体 Bold"/>
              </a:rPr>
              <a:t>PURPOSE</a:t>
            </a:r>
          </a:p>
        </p:txBody>
      </p:sp>
      <p:sp>
        <p:nvSpPr>
          <p:cNvPr id="10" name="TextBox 10"/>
          <p:cNvSpPr txBox="1"/>
          <p:nvPr/>
        </p:nvSpPr>
        <p:spPr>
          <a:xfrm>
            <a:off x="12839934" y="6802615"/>
            <a:ext cx="1672010" cy="571546"/>
          </a:xfrm>
          <a:prstGeom prst="rect">
            <a:avLst/>
          </a:prstGeom>
        </p:spPr>
        <p:txBody>
          <a:bodyPr lIns="0" tIns="0" rIns="0" bIns="0" rtlCol="0" anchor="t">
            <a:spAutoFit/>
          </a:bodyPr>
          <a:lstStyle/>
          <a:p>
            <a:pPr>
              <a:lnSpc>
                <a:spcPts val="4722"/>
              </a:lnSpc>
            </a:pPr>
            <a:r>
              <a:rPr lang="en-US" sz="3373" spc="-3">
                <a:solidFill>
                  <a:srgbClr val="000000"/>
                </a:solidFill>
                <a:latin typeface="思源黑体-超粗体 Bold"/>
              </a:rPr>
              <a:t>ANIMAL</a:t>
            </a:r>
          </a:p>
        </p:txBody>
      </p:sp>
      <p:sp>
        <p:nvSpPr>
          <p:cNvPr id="11" name="TextBox 11"/>
          <p:cNvSpPr txBox="1"/>
          <p:nvPr/>
        </p:nvSpPr>
        <p:spPr>
          <a:xfrm>
            <a:off x="308040" y="3958528"/>
            <a:ext cx="4963658" cy="1159344"/>
          </a:xfrm>
          <a:prstGeom prst="rect">
            <a:avLst/>
          </a:prstGeom>
        </p:spPr>
        <p:txBody>
          <a:bodyPr lIns="0" tIns="0" rIns="0" bIns="0" rtlCol="0" anchor="t">
            <a:spAutoFit/>
          </a:bodyPr>
          <a:lstStyle/>
          <a:p>
            <a:pPr algn="r">
              <a:lnSpc>
                <a:spcPts val="2319"/>
              </a:lnSpc>
            </a:pPr>
            <a:r>
              <a:rPr lang="en-US" sz="1656" spc="-1">
                <a:solidFill>
                  <a:srgbClr val="000000"/>
                </a:solidFill>
                <a:latin typeface="思源黑体-粗体"/>
              </a:rPr>
              <a:t>We combine these problems together and provide a system that makes the process of adopting stray animals easy and convenient. </a:t>
            </a:r>
          </a:p>
          <a:p>
            <a:pPr algn="r">
              <a:lnSpc>
                <a:spcPts val="2319"/>
              </a:lnSpc>
            </a:pPr>
            <a:endParaRPr lang="en-US" sz="1656" spc="-1">
              <a:solidFill>
                <a:srgbClr val="000000"/>
              </a:solidFill>
              <a:latin typeface="思源黑体-粗体"/>
            </a:endParaRPr>
          </a:p>
        </p:txBody>
      </p:sp>
      <p:sp>
        <p:nvSpPr>
          <p:cNvPr id="12" name="TextBox 12"/>
          <p:cNvSpPr txBox="1"/>
          <p:nvPr/>
        </p:nvSpPr>
        <p:spPr>
          <a:xfrm>
            <a:off x="12839934" y="5069791"/>
            <a:ext cx="4963658" cy="1424769"/>
          </a:xfrm>
          <a:prstGeom prst="rect">
            <a:avLst/>
          </a:prstGeom>
        </p:spPr>
        <p:txBody>
          <a:bodyPr lIns="0" tIns="0" rIns="0" bIns="0" rtlCol="0" anchor="t">
            <a:spAutoFit/>
          </a:bodyPr>
          <a:lstStyle/>
          <a:p>
            <a:pPr>
              <a:lnSpc>
                <a:spcPts val="2319"/>
              </a:lnSpc>
            </a:pPr>
            <a:r>
              <a:rPr lang="en-US" sz="1656" spc="-1">
                <a:solidFill>
                  <a:srgbClr val="000000"/>
                </a:solidFill>
                <a:latin typeface="思源黑体-粗体"/>
              </a:rPr>
              <a:t>We consider the use case from rescuers, medical checkers, volunteers, and adopters. At the same time, with the use case of system administrator, this system is expandable at the global level. </a:t>
            </a:r>
          </a:p>
          <a:p>
            <a:pPr>
              <a:lnSpc>
                <a:spcPts val="2319"/>
              </a:lnSpc>
            </a:pPr>
            <a:endParaRPr lang="en-US" sz="1656" spc="-1">
              <a:solidFill>
                <a:srgbClr val="000000"/>
              </a:solidFill>
              <a:latin typeface="思源黑体-粗体"/>
            </a:endParaRPr>
          </a:p>
        </p:txBody>
      </p:sp>
      <p:sp>
        <p:nvSpPr>
          <p:cNvPr id="13" name="TextBox 13"/>
          <p:cNvSpPr txBox="1"/>
          <p:nvPr/>
        </p:nvSpPr>
        <p:spPr>
          <a:xfrm>
            <a:off x="308040" y="6414355"/>
            <a:ext cx="4963658" cy="2322668"/>
          </a:xfrm>
          <a:prstGeom prst="rect">
            <a:avLst/>
          </a:prstGeom>
        </p:spPr>
        <p:txBody>
          <a:bodyPr lIns="0" tIns="0" rIns="0" bIns="0" rtlCol="0" anchor="t">
            <a:spAutoFit/>
          </a:bodyPr>
          <a:lstStyle/>
          <a:p>
            <a:pPr algn="r">
              <a:lnSpc>
                <a:spcPts val="2319"/>
              </a:lnSpc>
            </a:pPr>
            <a:r>
              <a:rPr lang="en-US" sz="1656" spc="-1">
                <a:solidFill>
                  <a:srgbClr val="000000"/>
                </a:solidFill>
                <a:latin typeface="思源黑体-粗体"/>
              </a:rPr>
              <a:t>The purpose of our system is to make sure the animal is healthy both mentally and physically and verify the adopter is qualified before accessing the animal's information at the same time. We also provide the opportunity to volunteer and the volunteers could process their work independently.</a:t>
            </a:r>
          </a:p>
          <a:p>
            <a:pPr algn="r">
              <a:lnSpc>
                <a:spcPts val="2319"/>
              </a:lnSpc>
            </a:pPr>
            <a:endParaRPr lang="en-US" sz="1656" spc="-1">
              <a:solidFill>
                <a:srgbClr val="000000"/>
              </a:solidFill>
              <a:latin typeface="思源黑体-粗体"/>
            </a:endParaRPr>
          </a:p>
        </p:txBody>
      </p:sp>
      <p:sp>
        <p:nvSpPr>
          <p:cNvPr id="14" name="TextBox 14"/>
          <p:cNvSpPr txBox="1"/>
          <p:nvPr/>
        </p:nvSpPr>
        <p:spPr>
          <a:xfrm>
            <a:off x="12839934" y="7525618"/>
            <a:ext cx="4963658" cy="1139019"/>
          </a:xfrm>
          <a:prstGeom prst="rect">
            <a:avLst/>
          </a:prstGeom>
        </p:spPr>
        <p:txBody>
          <a:bodyPr lIns="0" tIns="0" rIns="0" bIns="0" rtlCol="0" anchor="t">
            <a:spAutoFit/>
          </a:bodyPr>
          <a:lstStyle/>
          <a:p>
            <a:pPr>
              <a:lnSpc>
                <a:spcPts val="2319"/>
              </a:lnSpc>
            </a:pPr>
            <a:r>
              <a:rPr lang="en-US" sz="1656" spc="-1">
                <a:solidFill>
                  <a:srgbClr val="000000"/>
                </a:solidFill>
                <a:latin typeface="思源黑体-粗体"/>
              </a:rPr>
              <a:t>Every animal is responsible by a single manager, the manager is permitted to have an overview of an animal.</a:t>
            </a:r>
          </a:p>
          <a:p>
            <a:pPr>
              <a:lnSpc>
                <a:spcPts val="2319"/>
              </a:lnSpc>
            </a:pPr>
            <a:endParaRPr lang="en-US" sz="1656" spc="-1">
              <a:solidFill>
                <a:srgbClr val="000000"/>
              </a:solidFill>
              <a:latin typeface="思源黑体-粗体"/>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7038" y="3543433"/>
            <a:ext cx="5494209" cy="3200134"/>
            <a:chOff x="0" y="0"/>
            <a:chExt cx="1447035" cy="842834"/>
          </a:xfrm>
        </p:grpSpPr>
        <p:sp>
          <p:nvSpPr>
            <p:cNvPr id="3" name="Freeform 3"/>
            <p:cNvSpPr/>
            <p:nvPr/>
          </p:nvSpPr>
          <p:spPr>
            <a:xfrm>
              <a:off x="0" y="0"/>
              <a:ext cx="1447035" cy="842834"/>
            </a:xfrm>
            <a:custGeom>
              <a:avLst/>
              <a:gdLst/>
              <a:ahLst/>
              <a:cxnLst/>
              <a:rect l="l" t="t" r="r" b="b"/>
              <a:pathLst>
                <a:path w="1447035" h="842834">
                  <a:moveTo>
                    <a:pt x="723517" y="0"/>
                  </a:moveTo>
                  <a:lnTo>
                    <a:pt x="1447035" y="842834"/>
                  </a:lnTo>
                  <a:lnTo>
                    <a:pt x="0" y="842834"/>
                  </a:lnTo>
                  <a:lnTo>
                    <a:pt x="723517" y="0"/>
                  </a:lnTo>
                  <a:close/>
                </a:path>
              </a:pathLst>
            </a:custGeom>
            <a:solidFill>
              <a:srgbClr val="004AAD"/>
            </a:solidFill>
          </p:spPr>
        </p:sp>
        <p:sp>
          <p:nvSpPr>
            <p:cNvPr id="4" name="TextBox 4"/>
            <p:cNvSpPr txBox="1"/>
            <p:nvPr/>
          </p:nvSpPr>
          <p:spPr>
            <a:xfrm>
              <a:off x="127000" y="301625"/>
              <a:ext cx="558800" cy="3587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940828" y="3543433"/>
            <a:ext cx="5494209" cy="3200134"/>
            <a:chOff x="0" y="0"/>
            <a:chExt cx="1447035" cy="842834"/>
          </a:xfrm>
        </p:grpSpPr>
        <p:sp>
          <p:nvSpPr>
            <p:cNvPr id="6" name="Freeform 6"/>
            <p:cNvSpPr/>
            <p:nvPr/>
          </p:nvSpPr>
          <p:spPr>
            <a:xfrm>
              <a:off x="0" y="0"/>
              <a:ext cx="1447035" cy="842834"/>
            </a:xfrm>
            <a:custGeom>
              <a:avLst/>
              <a:gdLst/>
              <a:ahLst/>
              <a:cxnLst/>
              <a:rect l="l" t="t" r="r" b="b"/>
              <a:pathLst>
                <a:path w="1447035" h="842834">
                  <a:moveTo>
                    <a:pt x="723517" y="0"/>
                  </a:moveTo>
                  <a:lnTo>
                    <a:pt x="1447035" y="842834"/>
                  </a:lnTo>
                  <a:lnTo>
                    <a:pt x="0" y="842834"/>
                  </a:lnTo>
                  <a:lnTo>
                    <a:pt x="723517" y="0"/>
                  </a:lnTo>
                  <a:close/>
                </a:path>
              </a:pathLst>
            </a:custGeom>
            <a:solidFill>
              <a:srgbClr val="004AAD"/>
            </a:solidFill>
          </p:spPr>
        </p:sp>
        <p:sp>
          <p:nvSpPr>
            <p:cNvPr id="7" name="TextBox 7"/>
            <p:cNvSpPr txBox="1"/>
            <p:nvPr/>
          </p:nvSpPr>
          <p:spPr>
            <a:xfrm>
              <a:off x="127000" y="301625"/>
              <a:ext cx="558800" cy="3587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229478" y="3669044"/>
            <a:ext cx="7829043" cy="2306121"/>
          </a:xfrm>
          <a:prstGeom prst="rect">
            <a:avLst/>
          </a:prstGeom>
        </p:spPr>
        <p:txBody>
          <a:bodyPr lIns="0" tIns="0" rIns="0" bIns="0" rtlCol="0" anchor="t">
            <a:spAutoFit/>
          </a:bodyPr>
          <a:lstStyle/>
          <a:p>
            <a:pPr algn="ctr">
              <a:lnSpc>
                <a:spcPts val="19064"/>
              </a:lnSpc>
            </a:pPr>
            <a:r>
              <a:rPr lang="en-US" sz="13057" spc="-457">
                <a:solidFill>
                  <a:srgbClr val="000000"/>
                </a:solidFill>
                <a:latin typeface="思源黑体-超粗体"/>
              </a:rPr>
              <a:t>PART-</a:t>
            </a:r>
            <a:r>
              <a:rPr lang="en-US" sz="13057" spc="-457">
                <a:solidFill>
                  <a:srgbClr val="004AAD"/>
                </a:solidFill>
                <a:latin typeface="思源黑体-超粗体"/>
              </a:rPr>
              <a:t>02</a:t>
            </a:r>
          </a:p>
        </p:txBody>
      </p:sp>
      <p:sp>
        <p:nvSpPr>
          <p:cNvPr id="9" name="TextBox 9"/>
          <p:cNvSpPr txBox="1"/>
          <p:nvPr/>
        </p:nvSpPr>
        <p:spPr>
          <a:xfrm>
            <a:off x="7525966" y="7076242"/>
            <a:ext cx="2296354" cy="720227"/>
          </a:xfrm>
          <a:prstGeom prst="rect">
            <a:avLst/>
          </a:prstGeom>
        </p:spPr>
        <p:txBody>
          <a:bodyPr lIns="0" tIns="0" rIns="0" bIns="0" rtlCol="0" anchor="t">
            <a:spAutoFit/>
          </a:bodyPr>
          <a:lstStyle/>
          <a:p>
            <a:pPr>
              <a:lnSpc>
                <a:spcPts val="5952"/>
              </a:lnSpc>
            </a:pPr>
            <a:r>
              <a:rPr lang="en-US" sz="4251" spc="-4">
                <a:solidFill>
                  <a:srgbClr val="000000"/>
                </a:solidFill>
                <a:latin typeface="思源黑体-超粗体 Bold"/>
              </a:rPr>
              <a:t>MODELS</a:t>
            </a:r>
          </a:p>
        </p:txBody>
      </p:sp>
      <p:sp>
        <p:nvSpPr>
          <p:cNvPr id="10" name="TextBox 10"/>
          <p:cNvSpPr txBox="1"/>
          <p:nvPr/>
        </p:nvSpPr>
        <p:spPr>
          <a:xfrm>
            <a:off x="5588671" y="8084041"/>
            <a:ext cx="6170945" cy="297628"/>
          </a:xfrm>
          <a:prstGeom prst="rect">
            <a:avLst/>
          </a:prstGeom>
        </p:spPr>
        <p:txBody>
          <a:bodyPr lIns="0" tIns="0" rIns="0" bIns="0" rtlCol="0" anchor="t">
            <a:spAutoFit/>
          </a:bodyPr>
          <a:lstStyle/>
          <a:p>
            <a:pPr algn="ctr">
              <a:lnSpc>
                <a:spcPts val="2495"/>
              </a:lnSpc>
            </a:pPr>
            <a:r>
              <a:rPr lang="en-US" sz="1782" spc="-1">
                <a:solidFill>
                  <a:srgbClr val="000000"/>
                </a:solidFill>
                <a:latin typeface="思源黑体-粗体"/>
              </a:rPr>
              <a:t>show models and diagrams</a:t>
            </a:r>
          </a:p>
        </p:txBody>
      </p:sp>
      <p:sp>
        <p:nvSpPr>
          <p:cNvPr id="11" name="AutoShape 11"/>
          <p:cNvSpPr/>
          <p:nvPr/>
        </p:nvSpPr>
        <p:spPr>
          <a:xfrm>
            <a:off x="8622329" y="6437332"/>
            <a:ext cx="1043342" cy="0"/>
          </a:xfrm>
          <a:prstGeom prst="line">
            <a:avLst/>
          </a:prstGeom>
          <a:ln w="47625" cap="flat">
            <a:solidFill>
              <a:srgbClr val="000000"/>
            </a:solidFill>
            <a:prstDash val="solid"/>
            <a:headEnd type="none" w="sm" len="sm"/>
            <a:tailEnd type="none" w="sm" len="sm"/>
          </a:ln>
        </p:spPr>
      </p:sp>
      <p:pic>
        <p:nvPicPr>
          <p:cNvPr id="12" name="Picture 12"/>
          <p:cNvPicPr>
            <a:picLocks noChangeAspect="1"/>
          </p:cNvPicPr>
          <p:nvPr/>
        </p:nvPicPr>
        <p:blipFill>
          <a:blip r:embed="rId2"/>
          <a:srcRect/>
          <a:stretch>
            <a:fillRect/>
          </a:stretch>
        </p:blipFill>
        <p:spPr>
          <a:xfrm>
            <a:off x="248416" y="250367"/>
            <a:ext cx="1560568" cy="1556666"/>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086600" y="0"/>
            <a:ext cx="4114800" cy="4114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57460" y="1309944"/>
            <a:ext cx="4334267" cy="0"/>
          </a:xfrm>
          <a:prstGeom prst="line">
            <a:avLst/>
          </a:prstGeom>
          <a:ln w="19050" cap="flat">
            <a:solidFill>
              <a:srgbClr val="004AA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48416" y="250367"/>
            <a:ext cx="1560568" cy="1556666"/>
          </a:xfrm>
          <a:prstGeom prst="rect">
            <a:avLst/>
          </a:prstGeom>
        </p:spPr>
      </p:pic>
      <p:pic>
        <p:nvPicPr>
          <p:cNvPr id="4" name="Picture 4"/>
          <p:cNvPicPr>
            <a:picLocks noChangeAspect="1"/>
          </p:cNvPicPr>
          <p:nvPr/>
        </p:nvPicPr>
        <p:blipFill>
          <a:blip r:embed="rId3"/>
          <a:srcRect t="20109" b="16194"/>
          <a:stretch>
            <a:fillRect/>
          </a:stretch>
        </p:blipFill>
        <p:spPr>
          <a:xfrm>
            <a:off x="1732263" y="1562549"/>
            <a:ext cx="14827720" cy="7298207"/>
          </a:xfrm>
          <a:prstGeom prst="rect">
            <a:avLst/>
          </a:prstGeom>
        </p:spPr>
      </p:pic>
      <p:sp>
        <p:nvSpPr>
          <p:cNvPr id="5" name="TextBox 5"/>
          <p:cNvSpPr txBox="1"/>
          <p:nvPr/>
        </p:nvSpPr>
        <p:spPr>
          <a:xfrm>
            <a:off x="2229767" y="671256"/>
            <a:ext cx="3789652" cy="638689"/>
          </a:xfrm>
          <a:prstGeom prst="rect">
            <a:avLst/>
          </a:prstGeom>
        </p:spPr>
        <p:txBody>
          <a:bodyPr lIns="0" tIns="0" rIns="0" bIns="0" rtlCol="0" anchor="t">
            <a:spAutoFit/>
          </a:bodyPr>
          <a:lstStyle/>
          <a:p>
            <a:pPr>
              <a:lnSpc>
                <a:spcPts val="5221"/>
              </a:lnSpc>
            </a:pPr>
            <a:r>
              <a:rPr lang="en-US" sz="3729" spc="249">
                <a:solidFill>
                  <a:srgbClr val="000000"/>
                </a:solidFill>
                <a:latin typeface="思源黑体-超粗体 Bold"/>
              </a:rPr>
              <a:t>UML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57460" y="1309944"/>
            <a:ext cx="4334267" cy="0"/>
          </a:xfrm>
          <a:prstGeom prst="line">
            <a:avLst/>
          </a:prstGeom>
          <a:ln w="19050" cap="flat">
            <a:solidFill>
              <a:srgbClr val="004AAD"/>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48416" y="250367"/>
            <a:ext cx="1560568" cy="1556666"/>
          </a:xfrm>
          <a:prstGeom prst="rect">
            <a:avLst/>
          </a:prstGeom>
        </p:spPr>
      </p:pic>
      <p:pic>
        <p:nvPicPr>
          <p:cNvPr id="4" name="Picture 4"/>
          <p:cNvPicPr>
            <a:picLocks noChangeAspect="1"/>
          </p:cNvPicPr>
          <p:nvPr/>
        </p:nvPicPr>
        <p:blipFill>
          <a:blip r:embed="rId3"/>
          <a:srcRect/>
          <a:stretch>
            <a:fillRect/>
          </a:stretch>
        </p:blipFill>
        <p:spPr>
          <a:xfrm>
            <a:off x="1274173" y="1443294"/>
            <a:ext cx="16490789" cy="7668217"/>
          </a:xfrm>
          <a:prstGeom prst="rect">
            <a:avLst/>
          </a:prstGeom>
        </p:spPr>
      </p:pic>
      <p:sp>
        <p:nvSpPr>
          <p:cNvPr id="5" name="TextBox 5"/>
          <p:cNvSpPr txBox="1"/>
          <p:nvPr/>
        </p:nvSpPr>
        <p:spPr>
          <a:xfrm>
            <a:off x="1957460" y="556956"/>
            <a:ext cx="6170902" cy="638689"/>
          </a:xfrm>
          <a:prstGeom prst="rect">
            <a:avLst/>
          </a:prstGeom>
        </p:spPr>
        <p:txBody>
          <a:bodyPr lIns="0" tIns="0" rIns="0" bIns="0" rtlCol="0" anchor="t">
            <a:spAutoFit/>
          </a:bodyPr>
          <a:lstStyle/>
          <a:p>
            <a:pPr>
              <a:lnSpc>
                <a:spcPts val="5221"/>
              </a:lnSpc>
            </a:pPr>
            <a:r>
              <a:rPr lang="en-US" sz="3729" spc="249">
                <a:solidFill>
                  <a:srgbClr val="000000"/>
                </a:solidFill>
                <a:latin typeface="思源黑体-超粗体 Bold"/>
              </a:rPr>
              <a:t>CLASS DESIGN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47038" y="3543433"/>
            <a:ext cx="5494209" cy="3200134"/>
            <a:chOff x="0" y="0"/>
            <a:chExt cx="1447035" cy="842834"/>
          </a:xfrm>
        </p:grpSpPr>
        <p:sp>
          <p:nvSpPr>
            <p:cNvPr id="3" name="Freeform 3"/>
            <p:cNvSpPr/>
            <p:nvPr/>
          </p:nvSpPr>
          <p:spPr>
            <a:xfrm>
              <a:off x="0" y="0"/>
              <a:ext cx="1447035" cy="842834"/>
            </a:xfrm>
            <a:custGeom>
              <a:avLst/>
              <a:gdLst/>
              <a:ahLst/>
              <a:cxnLst/>
              <a:rect l="l" t="t" r="r" b="b"/>
              <a:pathLst>
                <a:path w="1447035" h="842834">
                  <a:moveTo>
                    <a:pt x="723517" y="0"/>
                  </a:moveTo>
                  <a:lnTo>
                    <a:pt x="1447035" y="842834"/>
                  </a:lnTo>
                  <a:lnTo>
                    <a:pt x="0" y="842834"/>
                  </a:lnTo>
                  <a:lnTo>
                    <a:pt x="723517" y="0"/>
                  </a:lnTo>
                  <a:close/>
                </a:path>
              </a:pathLst>
            </a:custGeom>
            <a:solidFill>
              <a:srgbClr val="004AAD"/>
            </a:solidFill>
          </p:spPr>
        </p:sp>
        <p:sp>
          <p:nvSpPr>
            <p:cNvPr id="4" name="TextBox 4"/>
            <p:cNvSpPr txBox="1"/>
            <p:nvPr/>
          </p:nvSpPr>
          <p:spPr>
            <a:xfrm>
              <a:off x="127000" y="301625"/>
              <a:ext cx="558800" cy="3587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940828" y="3543433"/>
            <a:ext cx="5494209" cy="3200134"/>
            <a:chOff x="0" y="0"/>
            <a:chExt cx="1447035" cy="842834"/>
          </a:xfrm>
        </p:grpSpPr>
        <p:sp>
          <p:nvSpPr>
            <p:cNvPr id="6" name="Freeform 6"/>
            <p:cNvSpPr/>
            <p:nvPr/>
          </p:nvSpPr>
          <p:spPr>
            <a:xfrm>
              <a:off x="0" y="0"/>
              <a:ext cx="1447035" cy="842834"/>
            </a:xfrm>
            <a:custGeom>
              <a:avLst/>
              <a:gdLst/>
              <a:ahLst/>
              <a:cxnLst/>
              <a:rect l="l" t="t" r="r" b="b"/>
              <a:pathLst>
                <a:path w="1447035" h="842834">
                  <a:moveTo>
                    <a:pt x="723517" y="0"/>
                  </a:moveTo>
                  <a:lnTo>
                    <a:pt x="1447035" y="842834"/>
                  </a:lnTo>
                  <a:lnTo>
                    <a:pt x="0" y="842834"/>
                  </a:lnTo>
                  <a:lnTo>
                    <a:pt x="723517" y="0"/>
                  </a:lnTo>
                  <a:close/>
                </a:path>
              </a:pathLst>
            </a:custGeom>
            <a:solidFill>
              <a:srgbClr val="004AAD"/>
            </a:solidFill>
          </p:spPr>
        </p:sp>
        <p:sp>
          <p:nvSpPr>
            <p:cNvPr id="7" name="TextBox 7"/>
            <p:cNvSpPr txBox="1"/>
            <p:nvPr/>
          </p:nvSpPr>
          <p:spPr>
            <a:xfrm>
              <a:off x="127000" y="301625"/>
              <a:ext cx="558800" cy="3587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229478" y="3669044"/>
            <a:ext cx="7829043" cy="2306121"/>
          </a:xfrm>
          <a:prstGeom prst="rect">
            <a:avLst/>
          </a:prstGeom>
        </p:spPr>
        <p:txBody>
          <a:bodyPr lIns="0" tIns="0" rIns="0" bIns="0" rtlCol="0" anchor="t">
            <a:spAutoFit/>
          </a:bodyPr>
          <a:lstStyle/>
          <a:p>
            <a:pPr algn="ctr">
              <a:lnSpc>
                <a:spcPts val="19064"/>
              </a:lnSpc>
            </a:pPr>
            <a:r>
              <a:rPr lang="en-US" sz="13057" spc="-457">
                <a:solidFill>
                  <a:srgbClr val="000000"/>
                </a:solidFill>
                <a:latin typeface="思源黑体-超粗体"/>
              </a:rPr>
              <a:t>PART-</a:t>
            </a:r>
            <a:r>
              <a:rPr lang="en-US" sz="13057" spc="-457">
                <a:solidFill>
                  <a:srgbClr val="004AAD"/>
                </a:solidFill>
                <a:latin typeface="思源黑体-超粗体"/>
              </a:rPr>
              <a:t>03</a:t>
            </a:r>
          </a:p>
        </p:txBody>
      </p:sp>
      <p:sp>
        <p:nvSpPr>
          <p:cNvPr id="9" name="TextBox 9"/>
          <p:cNvSpPr txBox="1"/>
          <p:nvPr/>
        </p:nvSpPr>
        <p:spPr>
          <a:xfrm>
            <a:off x="7892699" y="6875482"/>
            <a:ext cx="2502603" cy="1472245"/>
          </a:xfrm>
          <a:prstGeom prst="rect">
            <a:avLst/>
          </a:prstGeom>
        </p:spPr>
        <p:txBody>
          <a:bodyPr lIns="0" tIns="0" rIns="0" bIns="0" rtlCol="0" anchor="t">
            <a:spAutoFit/>
          </a:bodyPr>
          <a:lstStyle/>
          <a:p>
            <a:pPr>
              <a:lnSpc>
                <a:spcPts val="5952"/>
              </a:lnSpc>
            </a:pPr>
            <a:r>
              <a:rPr lang="en-US" sz="4251" spc="-4">
                <a:solidFill>
                  <a:srgbClr val="000000"/>
                </a:solidFill>
                <a:latin typeface="思源黑体-超粗体 Bold"/>
              </a:rPr>
              <a:t>ENTITIES</a:t>
            </a:r>
          </a:p>
          <a:p>
            <a:pPr>
              <a:lnSpc>
                <a:spcPts val="5952"/>
              </a:lnSpc>
            </a:pPr>
            <a:endParaRPr lang="en-US" sz="4251" spc="-4">
              <a:solidFill>
                <a:srgbClr val="000000"/>
              </a:solidFill>
              <a:latin typeface="思源黑体-超粗体 Bold"/>
            </a:endParaRPr>
          </a:p>
        </p:txBody>
      </p:sp>
      <p:sp>
        <p:nvSpPr>
          <p:cNvPr id="10" name="AutoShape 10"/>
          <p:cNvSpPr/>
          <p:nvPr/>
        </p:nvSpPr>
        <p:spPr>
          <a:xfrm>
            <a:off x="8622329" y="6437332"/>
            <a:ext cx="1043342" cy="0"/>
          </a:xfrm>
          <a:prstGeom prst="line">
            <a:avLst/>
          </a:prstGeom>
          <a:ln w="47625" cap="flat">
            <a:solidFill>
              <a:srgbClr val="000000"/>
            </a:solidFill>
            <a:prstDash val="solid"/>
            <a:headEnd type="none" w="sm" len="sm"/>
            <a:tailEnd type="none" w="sm" len="sm"/>
          </a:ln>
        </p:spPr>
      </p:sp>
      <p:pic>
        <p:nvPicPr>
          <p:cNvPr id="11" name="Picture 11"/>
          <p:cNvPicPr>
            <a:picLocks noChangeAspect="1"/>
          </p:cNvPicPr>
          <p:nvPr/>
        </p:nvPicPr>
        <p:blipFill>
          <a:blip r:embed="rId2"/>
          <a:srcRect/>
          <a:stretch>
            <a:fillRect/>
          </a:stretch>
        </p:blipFill>
        <p:spPr>
          <a:xfrm>
            <a:off x="248416" y="250367"/>
            <a:ext cx="1560568" cy="1556666"/>
          </a:xfrm>
          <a:prstGeom prst="rect">
            <a:avLst/>
          </a:prstGeom>
        </p:spPr>
      </p:pic>
      <p:sp>
        <p:nvSpPr>
          <p:cNvPr id="12" name="TextBox 12"/>
          <p:cNvSpPr txBox="1"/>
          <p:nvPr/>
        </p:nvSpPr>
        <p:spPr>
          <a:xfrm>
            <a:off x="5588671" y="8084041"/>
            <a:ext cx="6170945" cy="297628"/>
          </a:xfrm>
          <a:prstGeom prst="rect">
            <a:avLst/>
          </a:prstGeom>
        </p:spPr>
        <p:txBody>
          <a:bodyPr lIns="0" tIns="0" rIns="0" bIns="0" rtlCol="0" anchor="t">
            <a:spAutoFit/>
          </a:bodyPr>
          <a:lstStyle/>
          <a:p>
            <a:pPr algn="ctr">
              <a:lnSpc>
                <a:spcPts val="2495"/>
              </a:lnSpc>
            </a:pPr>
            <a:r>
              <a:rPr lang="en-US" sz="1782" spc="-1">
                <a:solidFill>
                  <a:srgbClr val="000000"/>
                </a:solidFill>
                <a:latin typeface="思源黑体-粗体"/>
              </a:rPr>
              <a:t>the content of enterprises, organizations and role</a:t>
            </a:r>
          </a:p>
        </p:txBody>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086600" y="0"/>
            <a:ext cx="4114800"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581</Words>
  <Application>Microsoft Macintosh PowerPoint</Application>
  <PresentationFormat>Custom</PresentationFormat>
  <Paragraphs>147</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思源黑体-粗体 Bold</vt:lpstr>
      <vt:lpstr>思源黑体-超粗体 Bold</vt:lpstr>
      <vt:lpstr>Calibri</vt:lpstr>
      <vt:lpstr>思源黑体-粗体</vt:lpstr>
      <vt:lpstr>思源黑体-超粗体</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aaa</dc:title>
  <cp:lastModifiedBy>Fanye Sun</cp:lastModifiedBy>
  <cp:revision>2</cp:revision>
  <dcterms:created xsi:type="dcterms:W3CDTF">2006-08-16T00:00:00Z</dcterms:created>
  <dcterms:modified xsi:type="dcterms:W3CDTF">2022-12-11T21:45:21Z</dcterms:modified>
  <dc:identifier>DAFUZamolmg</dc:identifier>
</cp:coreProperties>
</file>